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259" r:id="rId4"/>
    <p:sldId id="257" r:id="rId5"/>
    <p:sldId id="279" r:id="rId6"/>
    <p:sldId id="261" r:id="rId7"/>
    <p:sldId id="288" r:id="rId8"/>
    <p:sldId id="260" r:id="rId9"/>
    <p:sldId id="289" r:id="rId10"/>
    <p:sldId id="291" r:id="rId11"/>
    <p:sldId id="290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1" r:id="rId20"/>
    <p:sldId id="299" r:id="rId21"/>
    <p:sldId id="303" r:id="rId22"/>
    <p:sldId id="300" r:id="rId23"/>
    <p:sldId id="268" r:id="rId24"/>
    <p:sldId id="269" r:id="rId25"/>
    <p:sldId id="305" r:id="rId26"/>
    <p:sldId id="273" r:id="rId27"/>
    <p:sldId id="306" r:id="rId28"/>
    <p:sldId id="307" r:id="rId29"/>
    <p:sldId id="308" r:id="rId30"/>
    <p:sldId id="309" r:id="rId31"/>
    <p:sldId id="284" r:id="rId32"/>
    <p:sldId id="304" r:id="rId33"/>
    <p:sldId id="310" r:id="rId34"/>
    <p:sldId id="285" r:id="rId35"/>
  </p:sldIdLst>
  <p:sldSz cx="9144000" cy="6858000" type="screen4x3"/>
  <p:notesSz cx="9144000" cy="6858000"/>
  <p:custDataLst>
    <p:tags r:id="rId3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470D"/>
    <a:srgbClr val="6600FF"/>
    <a:srgbClr val="F7ABC1"/>
    <a:srgbClr val="CC00CC"/>
    <a:srgbClr val="F0FF97"/>
    <a:srgbClr val="FFFF00"/>
    <a:srgbClr val="66FF66"/>
    <a:srgbClr val="DB1717"/>
    <a:srgbClr val="FF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1" autoAdjust="0"/>
    <p:restoredTop sz="91119" autoAdjust="0"/>
  </p:normalViewPr>
  <p:slideViewPr>
    <p:cSldViewPr>
      <p:cViewPr>
        <p:scale>
          <a:sx n="60" d="100"/>
          <a:sy n="60" d="100"/>
        </p:scale>
        <p:origin x="-177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28760393736891E-2"/>
          <c:y val="0.13390345044435592"/>
          <c:w val="0.91388345668601578"/>
          <c:h val="0.409319834099902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84</c:v>
                </c:pt>
                <c:pt idx="1">
                  <c:v>88</c:v>
                </c:pt>
                <c:pt idx="2">
                  <c:v>76</c:v>
                </c:pt>
                <c:pt idx="3">
                  <c:v>80</c:v>
                </c:pt>
                <c:pt idx="4">
                  <c:v>94</c:v>
                </c:pt>
                <c:pt idx="5">
                  <c:v>82</c:v>
                </c:pt>
                <c:pt idx="6">
                  <c:v>57</c:v>
                </c:pt>
                <c:pt idx="7">
                  <c:v>90</c:v>
                </c:pt>
                <c:pt idx="8">
                  <c:v>88</c:v>
                </c:pt>
                <c:pt idx="9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7869568"/>
        <c:axId val="27872256"/>
      </c:barChart>
      <c:catAx>
        <c:axId val="278695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7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872256"/>
        <c:crosses val="autoZero"/>
        <c:auto val="1"/>
        <c:lblAlgn val="ctr"/>
        <c:lblOffset val="100"/>
        <c:noMultiLvlLbl val="0"/>
      </c:catAx>
      <c:valAx>
        <c:axId val="2787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869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</c:v>
                </c:pt>
                <c:pt idx="1">
                  <c:v>8</c:v>
                </c:pt>
                <c:pt idx="2">
                  <c:v>12</c:v>
                </c:pt>
                <c:pt idx="3">
                  <c:v>6</c:v>
                </c:pt>
                <c:pt idx="4">
                  <c:v>21</c:v>
                </c:pt>
                <c:pt idx="5">
                  <c:v>16</c:v>
                </c:pt>
                <c:pt idx="6">
                  <c:v>14</c:v>
                </c:pt>
                <c:pt idx="7">
                  <c:v>0</c:v>
                </c:pt>
                <c:pt idx="8">
                  <c:v>0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17</c:v>
                </c:pt>
                <c:pt idx="3">
                  <c:v>15</c:v>
                </c:pt>
                <c:pt idx="4">
                  <c:v>21</c:v>
                </c:pt>
                <c:pt idx="5">
                  <c:v>22</c:v>
                </c:pt>
                <c:pt idx="6">
                  <c:v>14</c:v>
                </c:pt>
                <c:pt idx="7">
                  <c:v>0</c:v>
                </c:pt>
                <c:pt idx="8">
                  <c:v>22</c:v>
                </c:pt>
                <c:pt idx="9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2436224"/>
        <c:axId val="30090368"/>
      </c:barChart>
      <c:catAx>
        <c:axId val="102436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30090368"/>
        <c:crosses val="autoZero"/>
        <c:auto val="1"/>
        <c:lblAlgn val="ctr"/>
        <c:lblOffset val="100"/>
        <c:noMultiLvlLbl val="0"/>
      </c:catAx>
      <c:valAx>
        <c:axId val="3009036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02436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8135659574702423"/>
          <c:y val="0.6716413602813982"/>
          <c:w val="0.21433395399685429"/>
          <c:h val="0.244123530008600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</c:v>
                </c:pt>
                <c:pt idx="1">
                  <c:v>12</c:v>
                </c:pt>
                <c:pt idx="2">
                  <c:v>9</c:v>
                </c:pt>
                <c:pt idx="3">
                  <c:v>32</c:v>
                </c:pt>
                <c:pt idx="4">
                  <c:v>15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23</c:v>
                </c:pt>
                <c:pt idx="1">
                  <c:v>8</c:v>
                </c:pt>
                <c:pt idx="2">
                  <c:v>21</c:v>
                </c:pt>
                <c:pt idx="3">
                  <c:v>10</c:v>
                </c:pt>
                <c:pt idx="4">
                  <c:v>15</c:v>
                </c:pt>
                <c:pt idx="5">
                  <c:v>17</c:v>
                </c:pt>
                <c:pt idx="6">
                  <c:v>0</c:v>
                </c:pt>
                <c:pt idx="7">
                  <c:v>9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0208000"/>
        <c:axId val="30209536"/>
        <c:axId val="0"/>
      </c:bar3DChart>
      <c:catAx>
        <c:axId val="30208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700"/>
            </a:pPr>
            <a:endParaRPr lang="ru-RU"/>
          </a:p>
        </c:txPr>
        <c:crossAx val="30209536"/>
        <c:crosses val="autoZero"/>
        <c:auto val="1"/>
        <c:lblAlgn val="ctr"/>
        <c:lblOffset val="100"/>
        <c:noMultiLvlLbl val="0"/>
      </c:catAx>
      <c:valAx>
        <c:axId val="30209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0208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070072712636157"/>
          <c:y val="0.74561543590531765"/>
          <c:w val="0.26387841573379733"/>
          <c:h val="4.939733669441347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25</c:v>
                </c:pt>
                <c:pt idx="1">
                  <c:v>8</c:v>
                </c:pt>
                <c:pt idx="2">
                  <c:v>25</c:v>
                </c:pt>
                <c:pt idx="3">
                  <c:v>34</c:v>
                </c:pt>
                <c:pt idx="4">
                  <c:v>31</c:v>
                </c:pt>
                <c:pt idx="5">
                  <c:v>10</c:v>
                </c:pt>
                <c:pt idx="6">
                  <c:v>14</c:v>
                </c:pt>
                <c:pt idx="7">
                  <c:v>18</c:v>
                </c:pt>
                <c:pt idx="8">
                  <c:v>11</c:v>
                </c:pt>
                <c:pt idx="9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33</c:v>
                </c:pt>
                <c:pt idx="1">
                  <c:v>24</c:v>
                </c:pt>
                <c:pt idx="2">
                  <c:v>31</c:v>
                </c:pt>
                <c:pt idx="3">
                  <c:v>13</c:v>
                </c:pt>
                <c:pt idx="4">
                  <c:v>23</c:v>
                </c:pt>
                <c:pt idx="5">
                  <c:v>22</c:v>
                </c:pt>
                <c:pt idx="6">
                  <c:v>42</c:v>
                </c:pt>
                <c:pt idx="7">
                  <c:v>27</c:v>
                </c:pt>
                <c:pt idx="8">
                  <c:v>11</c:v>
                </c:pt>
                <c:pt idx="9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4271616"/>
        <c:axId val="34273152"/>
      </c:barChart>
      <c:catAx>
        <c:axId val="3427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34273152"/>
        <c:crosses val="autoZero"/>
        <c:auto val="1"/>
        <c:lblAlgn val="ctr"/>
        <c:lblOffset val="100"/>
        <c:noMultiLvlLbl val="0"/>
      </c:catAx>
      <c:valAx>
        <c:axId val="34273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4271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85608048993879"/>
          <c:y val="0.81655793383081676"/>
          <c:w val="0.25150995188101488"/>
          <c:h val="6.915660328006277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</c:v>
                </c:pt>
                <c:pt idx="1">
                  <c:v>12</c:v>
                </c:pt>
                <c:pt idx="2">
                  <c:v>10</c:v>
                </c:pt>
                <c:pt idx="3">
                  <c:v>13</c:v>
                </c:pt>
                <c:pt idx="4">
                  <c:v>10</c:v>
                </c:pt>
                <c:pt idx="5">
                  <c:v>20</c:v>
                </c:pt>
                <c:pt idx="6">
                  <c:v>14</c:v>
                </c:pt>
                <c:pt idx="7">
                  <c:v>10</c:v>
                </c:pt>
                <c:pt idx="8">
                  <c:v>0</c:v>
                </c:pt>
                <c:pt idx="9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15</c:v>
                </c:pt>
                <c:pt idx="1">
                  <c:v>12</c:v>
                </c:pt>
                <c:pt idx="2">
                  <c:v>13</c:v>
                </c:pt>
                <c:pt idx="3">
                  <c:v>17</c:v>
                </c:pt>
                <c:pt idx="4">
                  <c:v>10</c:v>
                </c:pt>
                <c:pt idx="5">
                  <c:v>27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4181504"/>
        <c:axId val="34183040"/>
        <c:axId val="0"/>
      </c:bar3DChart>
      <c:catAx>
        <c:axId val="34181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183040"/>
        <c:crosses val="autoZero"/>
        <c:auto val="1"/>
        <c:lblAlgn val="ctr"/>
        <c:lblOffset val="100"/>
        <c:noMultiLvlLbl val="0"/>
      </c:catAx>
      <c:valAx>
        <c:axId val="3418304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34181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1035608048993881"/>
          <c:y val="0.73824272426625603"/>
          <c:w val="0.25150995188101488"/>
          <c:h val="6.351015128119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Напряженные</c:v>
                </c:pt>
                <c:pt idx="1">
                  <c:v>Дружеские</c:v>
                </c:pt>
                <c:pt idx="2">
                  <c:v>Трудно сказать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3.1</c:v>
                </c:pt>
                <c:pt idx="1">
                  <c:v>81.400000000000006</c:v>
                </c:pt>
                <c:pt idx="2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6841392367457719"/>
          <c:y val="0.32494019880284891"/>
          <c:w val="0.21760254529690184"/>
          <c:h val="0.36717886065744054"/>
        </c:manualLayout>
      </c:layout>
      <c:overlay val="0"/>
      <c:txPr>
        <a:bodyPr/>
        <a:lstStyle/>
        <a:p>
          <a:pPr>
            <a:defRPr sz="19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020200960854366E-2"/>
          <c:y val="0.24651463232258272"/>
          <c:w val="0.84395959807829124"/>
          <c:h val="0.751580435440263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30"/>
          </c:dPt>
          <c:dPt>
            <c:idx val="2"/>
            <c:bubble3D val="0"/>
            <c:explosion val="50"/>
          </c:dPt>
          <c:dPt>
            <c:idx val="3"/>
            <c:bubble3D val="0"/>
            <c:explosion val="43"/>
          </c:dPt>
          <c:cat>
            <c:strRef>
              <c:f>Лист1!$A$2:$A$5</c:f>
              <c:strCache>
                <c:ptCount val="4"/>
                <c:pt idx="0">
                  <c:v>довольно много</c:v>
                </c:pt>
                <c:pt idx="1">
                  <c:v>не много</c:v>
                </c:pt>
                <c:pt idx="2">
                  <c:v>нет друзей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43.4</c:v>
                </c:pt>
                <c:pt idx="1">
                  <c:v>41.7</c:v>
                </c:pt>
                <c:pt idx="2">
                  <c:v>7.5</c:v>
                </c:pt>
                <c:pt idx="3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5.4166666666666669E-2"/>
          <c:y val="5.1461855603264092E-2"/>
          <c:w val="0.9"/>
          <c:h val="0.12751438406070198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 друзей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0</c:v>
                </c:pt>
                <c:pt idx="5">
                  <c:v>10</c:v>
                </c:pt>
                <c:pt idx="6">
                  <c:v>0</c:v>
                </c:pt>
                <c:pt idx="7">
                  <c:v>0</c:v>
                </c:pt>
                <c:pt idx="8">
                  <c:v>11</c:v>
                </c:pt>
                <c:pt idx="9">
                  <c:v>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04130432"/>
        <c:axId val="104131968"/>
        <c:axId val="0"/>
      </c:bar3DChart>
      <c:catAx>
        <c:axId val="10413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131968"/>
        <c:crosses val="autoZero"/>
        <c:auto val="1"/>
        <c:lblAlgn val="ctr"/>
        <c:lblOffset val="100"/>
        <c:noMultiLvlLbl val="0"/>
      </c:catAx>
      <c:valAx>
        <c:axId val="1041319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41304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9206181857165583"/>
          <c:y val="0.92880972064628642"/>
          <c:w val="0.20268334335965213"/>
          <c:h val="7.11902793537135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к одногруппникам</c:v>
                </c:pt>
                <c:pt idx="1">
                  <c:v>к старосте группы</c:v>
                </c:pt>
                <c:pt idx="2">
                  <c:v>к декану</c:v>
                </c:pt>
                <c:pt idx="3">
                  <c:v>к куратору  </c:v>
                </c:pt>
                <c:pt idx="4">
                  <c:v>к преподавателю  </c:v>
                </c:pt>
                <c:pt idx="5">
                  <c:v>рассчитываю на себя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</c:v>
                </c:pt>
                <c:pt idx="1">
                  <c:v>13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22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04102912"/>
        <c:axId val="104104704"/>
        <c:axId val="0"/>
      </c:bar3DChart>
      <c:catAx>
        <c:axId val="104102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104704"/>
        <c:crosses val="autoZero"/>
        <c:auto val="1"/>
        <c:lblAlgn val="ctr"/>
        <c:lblOffset val="100"/>
        <c:noMultiLvlLbl val="0"/>
      </c:catAx>
      <c:valAx>
        <c:axId val="104104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410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643660992400029E-2"/>
          <c:y val="9.8053640290574839E-2"/>
          <c:w val="0.92945331177194279"/>
          <c:h val="0.456215294344922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 одногруппникам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47</c:v>
                </c:pt>
                <c:pt idx="1">
                  <c:v>52</c:v>
                </c:pt>
                <c:pt idx="2">
                  <c:v>48</c:v>
                </c:pt>
                <c:pt idx="3">
                  <c:v>47</c:v>
                </c:pt>
                <c:pt idx="4">
                  <c:v>57</c:v>
                </c:pt>
                <c:pt idx="5">
                  <c:v>45</c:v>
                </c:pt>
                <c:pt idx="6">
                  <c:v>42</c:v>
                </c:pt>
                <c:pt idx="7">
                  <c:v>36</c:v>
                </c:pt>
                <c:pt idx="8">
                  <c:v>44</c:v>
                </c:pt>
                <c:pt idx="9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 старосте группы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21</c:v>
                </c:pt>
                <c:pt idx="1">
                  <c:v>8</c:v>
                </c:pt>
                <c:pt idx="2">
                  <c:v>23</c:v>
                </c:pt>
                <c:pt idx="3">
                  <c:v>19</c:v>
                </c:pt>
                <c:pt idx="4">
                  <c:v>10</c:v>
                </c:pt>
                <c:pt idx="5">
                  <c:v>22</c:v>
                </c:pt>
                <c:pt idx="6">
                  <c:v>14</c:v>
                </c:pt>
                <c:pt idx="7">
                  <c:v>0</c:v>
                </c:pt>
                <c:pt idx="8">
                  <c:v>0</c:v>
                </c:pt>
                <c:pt idx="9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 преподавателю  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0</c:v>
                </c:pt>
                <c:pt idx="6">
                  <c:v>14</c:v>
                </c:pt>
                <c:pt idx="7">
                  <c:v>18</c:v>
                </c:pt>
                <c:pt idx="8">
                  <c:v>11</c:v>
                </c:pt>
                <c:pt idx="9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рассчитываю на себя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23</c:v>
                </c:pt>
                <c:pt idx="1">
                  <c:v>28</c:v>
                </c:pt>
                <c:pt idx="2">
                  <c:v>20</c:v>
                </c:pt>
                <c:pt idx="3">
                  <c:v>15</c:v>
                </c:pt>
                <c:pt idx="4">
                  <c:v>21</c:v>
                </c:pt>
                <c:pt idx="5">
                  <c:v>25</c:v>
                </c:pt>
                <c:pt idx="6">
                  <c:v>28</c:v>
                </c:pt>
                <c:pt idx="7">
                  <c:v>27</c:v>
                </c:pt>
                <c:pt idx="8">
                  <c:v>11</c:v>
                </c:pt>
                <c:pt idx="9">
                  <c:v>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1357184"/>
        <c:axId val="91358720"/>
        <c:axId val="0"/>
      </c:bar3DChart>
      <c:catAx>
        <c:axId val="91357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1358720"/>
        <c:crosses val="autoZero"/>
        <c:auto val="1"/>
        <c:lblAlgn val="ctr"/>
        <c:lblOffset val="100"/>
        <c:noMultiLvlLbl val="0"/>
      </c:catAx>
      <c:valAx>
        <c:axId val="91358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1357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39046180139093"/>
          <c:y val="0.69635139001389024"/>
          <c:w val="0.23351702091516055"/>
          <c:h val="0.303648609986109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7232420426977861"/>
          <c:y val="0.11397136357313686"/>
          <c:w val="0.47342232233503689"/>
          <c:h val="0.7216052334521979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полностью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37</c:v>
                </c:pt>
                <c:pt idx="1">
                  <c:v>20</c:v>
                </c:pt>
                <c:pt idx="2">
                  <c:v>40</c:v>
                </c:pt>
                <c:pt idx="3">
                  <c:v>32</c:v>
                </c:pt>
                <c:pt idx="4">
                  <c:v>36</c:v>
                </c:pt>
                <c:pt idx="5">
                  <c:v>22</c:v>
                </c:pt>
                <c:pt idx="6">
                  <c:v>28</c:v>
                </c:pt>
                <c:pt idx="7">
                  <c:v>9</c:v>
                </c:pt>
                <c:pt idx="8">
                  <c:v>12</c:v>
                </c:pt>
                <c:pt idx="9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57</c:v>
                </c:pt>
                <c:pt idx="1">
                  <c:v>16</c:v>
                </c:pt>
                <c:pt idx="2">
                  <c:v>54</c:v>
                </c:pt>
                <c:pt idx="3">
                  <c:v>8</c:v>
                </c:pt>
                <c:pt idx="4">
                  <c:v>10</c:v>
                </c:pt>
                <c:pt idx="5">
                  <c:v>22</c:v>
                </c:pt>
                <c:pt idx="6">
                  <c:v>0</c:v>
                </c:pt>
                <c:pt idx="7">
                  <c:v>82</c:v>
                </c:pt>
                <c:pt idx="8">
                  <c:v>55</c:v>
                </c:pt>
                <c:pt idx="9">
                  <c:v>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«нет, я представлял(а) их совсем по-другому»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</c:v>
                </c:pt>
                <c:pt idx="1">
                  <c:v>64</c:v>
                </c:pt>
                <c:pt idx="2">
                  <c:v>6</c:v>
                </c:pt>
                <c:pt idx="3">
                  <c:v>60</c:v>
                </c:pt>
                <c:pt idx="4">
                  <c:v>54</c:v>
                </c:pt>
                <c:pt idx="5">
                  <c:v>56</c:v>
                </c:pt>
                <c:pt idx="6">
                  <c:v>72</c:v>
                </c:pt>
                <c:pt idx="7">
                  <c:v>9</c:v>
                </c:pt>
                <c:pt idx="8">
                  <c:v>33</c:v>
                </c:pt>
                <c:pt idx="9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4518144"/>
        <c:axId val="34519680"/>
        <c:axId val="0"/>
      </c:bar3DChart>
      <c:catAx>
        <c:axId val="34518144"/>
        <c:scaling>
          <c:orientation val="minMax"/>
        </c:scaling>
        <c:delete val="0"/>
        <c:axPos val="l"/>
        <c:majorTickMark val="none"/>
        <c:minorTickMark val="none"/>
        <c:tickLblPos val="nextTo"/>
        <c:crossAx val="34519680"/>
        <c:crosses val="autoZero"/>
        <c:auto val="1"/>
        <c:lblAlgn val="ctr"/>
        <c:lblOffset val="100"/>
        <c:noMultiLvlLbl val="0"/>
      </c:catAx>
      <c:valAx>
        <c:axId val="3451968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34518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16</c:v>
                </c:pt>
                <c:pt idx="1">
                  <c:v>16</c:v>
                </c:pt>
                <c:pt idx="2">
                  <c:v>17</c:v>
                </c:pt>
                <c:pt idx="3">
                  <c:v>17</c:v>
                </c:pt>
                <c:pt idx="4">
                  <c:v>5</c:v>
                </c:pt>
                <c:pt idx="5">
                  <c:v>15</c:v>
                </c:pt>
                <c:pt idx="6">
                  <c:v>14</c:v>
                </c:pt>
                <c:pt idx="7">
                  <c:v>10</c:v>
                </c:pt>
                <c:pt idx="8">
                  <c:v>10</c:v>
                </c:pt>
                <c:pt idx="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7837952"/>
        <c:axId val="27839488"/>
        <c:axId val="0"/>
      </c:bar3DChart>
      <c:catAx>
        <c:axId val="27837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7839488"/>
        <c:crosses val="autoZero"/>
        <c:auto val="1"/>
        <c:lblAlgn val="ctr"/>
        <c:lblOffset val="100"/>
        <c:noMultiLvlLbl val="0"/>
      </c:catAx>
      <c:valAx>
        <c:axId val="2783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7837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3641316710411198"/>
          <c:y val="0.69111007787482159"/>
          <c:w val="0.2274757217847769"/>
          <c:h val="0.15490585630428066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60</c:v>
                </c:pt>
                <c:pt idx="1">
                  <c:v>60</c:v>
                </c:pt>
                <c:pt idx="2">
                  <c:v>58</c:v>
                </c:pt>
                <c:pt idx="3">
                  <c:v>43</c:v>
                </c:pt>
                <c:pt idx="4">
                  <c:v>17</c:v>
                </c:pt>
                <c:pt idx="5">
                  <c:v>33</c:v>
                </c:pt>
                <c:pt idx="6">
                  <c:v>72</c:v>
                </c:pt>
                <c:pt idx="7">
                  <c:v>55</c:v>
                </c:pt>
                <c:pt idx="8">
                  <c:v>34</c:v>
                </c:pt>
                <c:pt idx="9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33</c:v>
                </c:pt>
                <c:pt idx="1">
                  <c:v>32</c:v>
                </c:pt>
                <c:pt idx="2">
                  <c:v>34</c:v>
                </c:pt>
                <c:pt idx="3">
                  <c:v>50</c:v>
                </c:pt>
                <c:pt idx="4">
                  <c:v>31</c:v>
                </c:pt>
                <c:pt idx="5">
                  <c:v>57</c:v>
                </c:pt>
                <c:pt idx="6">
                  <c:v>28</c:v>
                </c:pt>
                <c:pt idx="7">
                  <c:v>0</c:v>
                </c:pt>
                <c:pt idx="8">
                  <c:v>66</c:v>
                </c:pt>
                <c:pt idx="9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7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52</c:v>
                </c:pt>
                <c:pt idx="5">
                  <c:v>10</c:v>
                </c:pt>
                <c:pt idx="6">
                  <c:v>0</c:v>
                </c:pt>
                <c:pt idx="7">
                  <c:v>45</c:v>
                </c:pt>
                <c:pt idx="8">
                  <c:v>0</c:v>
                </c:pt>
                <c:pt idx="9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4471296"/>
        <c:axId val="34485376"/>
      </c:barChart>
      <c:catAx>
        <c:axId val="3447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485376"/>
        <c:crosses val="autoZero"/>
        <c:auto val="1"/>
        <c:lblAlgn val="ctr"/>
        <c:lblOffset val="100"/>
        <c:noMultiLvlLbl val="0"/>
      </c:catAx>
      <c:valAx>
        <c:axId val="34485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4471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853346456692916"/>
          <c:y val="0.66581907396618256"/>
          <c:w val="0.21209962817147862"/>
          <c:h val="0.28062314526582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73</c:v>
                </c:pt>
                <c:pt idx="1">
                  <c:v>80</c:v>
                </c:pt>
                <c:pt idx="2">
                  <c:v>76</c:v>
                </c:pt>
                <c:pt idx="3">
                  <c:v>71</c:v>
                </c:pt>
                <c:pt idx="4">
                  <c:v>73</c:v>
                </c:pt>
                <c:pt idx="5">
                  <c:v>52</c:v>
                </c:pt>
                <c:pt idx="6">
                  <c:v>86</c:v>
                </c:pt>
                <c:pt idx="7">
                  <c:v>54</c:v>
                </c:pt>
                <c:pt idx="8">
                  <c:v>78</c:v>
                </c:pt>
                <c:pt idx="9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21</c:v>
                </c:pt>
                <c:pt idx="1">
                  <c:v>12</c:v>
                </c:pt>
                <c:pt idx="2">
                  <c:v>16</c:v>
                </c:pt>
                <c:pt idx="3">
                  <c:v>19</c:v>
                </c:pt>
                <c:pt idx="4">
                  <c:v>15</c:v>
                </c:pt>
                <c:pt idx="5">
                  <c:v>30</c:v>
                </c:pt>
                <c:pt idx="6">
                  <c:v>14</c:v>
                </c:pt>
                <c:pt idx="7">
                  <c:v>36</c:v>
                </c:pt>
                <c:pt idx="8">
                  <c:v>22</c:v>
                </c:pt>
                <c:pt idx="9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18</c:v>
                </c:pt>
                <c:pt idx="6">
                  <c:v>0</c:v>
                </c:pt>
                <c:pt idx="7">
                  <c:v>10</c:v>
                </c:pt>
                <c:pt idx="8">
                  <c:v>0</c:v>
                </c:pt>
                <c:pt idx="9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2614656"/>
        <c:axId val="34410496"/>
      </c:barChart>
      <c:catAx>
        <c:axId val="3261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410496"/>
        <c:crosses val="autoZero"/>
        <c:auto val="1"/>
        <c:lblAlgn val="ctr"/>
        <c:lblOffset val="100"/>
        <c:noMultiLvlLbl val="0"/>
      </c:catAx>
      <c:valAx>
        <c:axId val="3441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26146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110372922134732"/>
          <c:y val="0.61866461887900359"/>
          <c:w val="0.18755599300087489"/>
          <c:h val="0.25186768824776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78</c:v>
                </c:pt>
                <c:pt idx="1">
                  <c:v>64</c:v>
                </c:pt>
                <c:pt idx="2">
                  <c:v>82</c:v>
                </c:pt>
                <c:pt idx="3">
                  <c:v>71</c:v>
                </c:pt>
                <c:pt idx="4">
                  <c:v>89</c:v>
                </c:pt>
                <c:pt idx="5">
                  <c:v>70</c:v>
                </c:pt>
                <c:pt idx="6">
                  <c:v>86</c:v>
                </c:pt>
                <c:pt idx="7">
                  <c:v>73</c:v>
                </c:pt>
                <c:pt idx="8">
                  <c:v>55</c:v>
                </c:pt>
                <c:pt idx="9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16</c:v>
                </c:pt>
                <c:pt idx="1">
                  <c:v>24</c:v>
                </c:pt>
                <c:pt idx="2">
                  <c:v>12</c:v>
                </c:pt>
                <c:pt idx="3">
                  <c:v>21</c:v>
                </c:pt>
                <c:pt idx="4">
                  <c:v>0</c:v>
                </c:pt>
                <c:pt idx="5">
                  <c:v>22</c:v>
                </c:pt>
                <c:pt idx="6">
                  <c:v>14</c:v>
                </c:pt>
                <c:pt idx="7">
                  <c:v>27</c:v>
                </c:pt>
                <c:pt idx="8">
                  <c:v>45</c:v>
                </c:pt>
                <c:pt idx="9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</c:v>
                </c:pt>
                <c:pt idx="1">
                  <c:v>12</c:v>
                </c:pt>
                <c:pt idx="2">
                  <c:v>4</c:v>
                </c:pt>
                <c:pt idx="3">
                  <c:v>8</c:v>
                </c:pt>
                <c:pt idx="4">
                  <c:v>11</c:v>
                </c:pt>
                <c:pt idx="5">
                  <c:v>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2572544"/>
        <c:axId val="32574080"/>
      </c:barChart>
      <c:catAx>
        <c:axId val="3257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574080"/>
        <c:crosses val="autoZero"/>
        <c:auto val="1"/>
        <c:lblAlgn val="ctr"/>
        <c:lblOffset val="100"/>
        <c:noMultiLvlLbl val="0"/>
      </c:catAx>
      <c:valAx>
        <c:axId val="32574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2572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4076607004154518"/>
          <c:y val="0.72882922636030223"/>
          <c:w val="0.35791202693027468"/>
          <c:h val="0.168141191726328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Неопределенность положения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22</c:v>
                </c:pt>
                <c:pt idx="1">
                  <c:v>16</c:v>
                </c:pt>
                <c:pt idx="2">
                  <c:v>17</c:v>
                </c:pt>
                <c:pt idx="3">
                  <c:v>21</c:v>
                </c:pt>
                <c:pt idx="4">
                  <c:v>26</c:v>
                </c:pt>
                <c:pt idx="5">
                  <c:v>30</c:v>
                </c:pt>
                <c:pt idx="6">
                  <c:v>28</c:v>
                </c:pt>
                <c:pt idx="7">
                  <c:v>27</c:v>
                </c:pt>
                <c:pt idx="8">
                  <c:v>0</c:v>
                </c:pt>
                <c:pt idx="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6923008"/>
        <c:axId val="26924544"/>
      </c:barChart>
      <c:catAx>
        <c:axId val="269230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6924544"/>
        <c:crosses val="autoZero"/>
        <c:auto val="1"/>
        <c:lblAlgn val="ctr"/>
        <c:lblOffset val="100"/>
        <c:noMultiLvlLbl val="0"/>
      </c:catAx>
      <c:valAx>
        <c:axId val="26924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923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40869550533287"/>
          <c:y val="0.83010347179626831"/>
          <c:w val="0.59549373436034214"/>
          <c:h val="7.916909513398777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87036045126344E-2"/>
          <c:y val="2.6352030819751536E-2"/>
          <c:w val="0.91405146090963929"/>
          <c:h val="0.430427848190761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Одиночество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24</c:v>
                </c:pt>
                <c:pt idx="1">
                  <c:v>28</c:v>
                </c:pt>
                <c:pt idx="2">
                  <c:v>21</c:v>
                </c:pt>
                <c:pt idx="3">
                  <c:v>23</c:v>
                </c:pt>
                <c:pt idx="4">
                  <c:v>31</c:v>
                </c:pt>
                <c:pt idx="5">
                  <c:v>15</c:v>
                </c:pt>
                <c:pt idx="6">
                  <c:v>28</c:v>
                </c:pt>
                <c:pt idx="7">
                  <c:v>9</c:v>
                </c:pt>
                <c:pt idx="8">
                  <c:v>33</c:v>
                </c:pt>
                <c:pt idx="9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6883200"/>
        <c:axId val="26884736"/>
      </c:barChart>
      <c:catAx>
        <c:axId val="26883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6884736"/>
        <c:crosses val="autoZero"/>
        <c:auto val="1"/>
        <c:lblAlgn val="ctr"/>
        <c:lblOffset val="100"/>
        <c:noMultiLvlLbl val="0"/>
      </c:catAx>
      <c:valAx>
        <c:axId val="2688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883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1254962765967522"/>
          <c:y val="0.80749813401538839"/>
          <c:w val="0.24358693743334972"/>
          <c:h val="6.502771265485654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776684164479441E-2"/>
          <c:y val="3.2127529281077427E-2"/>
          <c:w val="0.9250010936132983"/>
          <c:h val="0.436133993531244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Неуверенность в себе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37</c:v>
                </c:pt>
                <c:pt idx="1">
                  <c:v>60</c:v>
                </c:pt>
                <c:pt idx="2">
                  <c:v>41</c:v>
                </c:pt>
                <c:pt idx="3">
                  <c:v>28</c:v>
                </c:pt>
                <c:pt idx="4">
                  <c:v>21</c:v>
                </c:pt>
                <c:pt idx="5">
                  <c:v>35</c:v>
                </c:pt>
                <c:pt idx="6">
                  <c:v>28</c:v>
                </c:pt>
                <c:pt idx="7">
                  <c:v>27</c:v>
                </c:pt>
                <c:pt idx="8">
                  <c:v>55</c:v>
                </c:pt>
                <c:pt idx="9">
                  <c:v>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1590656"/>
        <c:axId val="31604736"/>
      </c:barChart>
      <c:catAx>
        <c:axId val="31590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1604736"/>
        <c:crosses val="autoZero"/>
        <c:auto val="1"/>
        <c:lblAlgn val="ctr"/>
        <c:lblOffset val="100"/>
        <c:noMultiLvlLbl val="0"/>
      </c:catAx>
      <c:valAx>
        <c:axId val="3160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15906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0575496337062384"/>
          <c:y val="0.82756885967595484"/>
          <c:w val="0.39424499244788214"/>
          <c:h val="6.682296118928628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Страх перед будущим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30</c:v>
                </c:pt>
                <c:pt idx="1">
                  <c:v>52</c:v>
                </c:pt>
                <c:pt idx="2">
                  <c:v>34</c:v>
                </c:pt>
                <c:pt idx="3">
                  <c:v>32</c:v>
                </c:pt>
                <c:pt idx="4">
                  <c:v>31</c:v>
                </c:pt>
                <c:pt idx="5">
                  <c:v>25</c:v>
                </c:pt>
                <c:pt idx="6">
                  <c:v>28</c:v>
                </c:pt>
                <c:pt idx="7">
                  <c:v>36</c:v>
                </c:pt>
                <c:pt idx="8">
                  <c:v>55</c:v>
                </c:pt>
                <c:pt idx="9">
                  <c:v>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6844544"/>
        <c:axId val="26850432"/>
      </c:barChart>
      <c:catAx>
        <c:axId val="26844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6850432"/>
        <c:crosses val="autoZero"/>
        <c:auto val="1"/>
        <c:lblAlgn val="ctr"/>
        <c:lblOffset val="100"/>
        <c:noMultiLvlLbl val="0"/>
      </c:catAx>
      <c:valAx>
        <c:axId val="26850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844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791207349081367"/>
          <c:y val="0.78305792371039207"/>
          <c:w val="0.38084251968503935"/>
          <c:h val="6.332668009522066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Тревога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40</c:v>
                </c:pt>
                <c:pt idx="1">
                  <c:v>52</c:v>
                </c:pt>
                <c:pt idx="2">
                  <c:v>47</c:v>
                </c:pt>
                <c:pt idx="3">
                  <c:v>43</c:v>
                </c:pt>
                <c:pt idx="4">
                  <c:v>42</c:v>
                </c:pt>
                <c:pt idx="5">
                  <c:v>55</c:v>
                </c:pt>
                <c:pt idx="6">
                  <c:v>57</c:v>
                </c:pt>
                <c:pt idx="7">
                  <c:v>54</c:v>
                </c:pt>
                <c:pt idx="8">
                  <c:v>33</c:v>
                </c:pt>
                <c:pt idx="9">
                  <c:v>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1232768"/>
        <c:axId val="31234304"/>
      </c:barChart>
      <c:catAx>
        <c:axId val="31232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1234304"/>
        <c:crosses val="autoZero"/>
        <c:auto val="1"/>
        <c:lblAlgn val="ctr"/>
        <c:lblOffset val="100"/>
        <c:noMultiLvlLbl val="0"/>
      </c:catAx>
      <c:valAx>
        <c:axId val="31234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1232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8767386444826681"/>
          <c:y val="0.78691322618325021"/>
          <c:w val="0.15599313248374791"/>
          <c:h val="6.502771265485654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508202099737533E-2"/>
          <c:y val="8.725368906037978E-2"/>
          <c:w val="0.60939260717410326"/>
          <c:h val="0.87500022149069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по-разному</c:v>
                </c:pt>
                <c:pt idx="2">
                  <c:v>нет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25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5557567804024497"/>
          <c:y val="0.30318266177945979"/>
          <c:w val="0.33609098862642167"/>
          <c:h val="0.3936346764410804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971019247594048E-2"/>
          <c:y val="3.9592403011794279E-2"/>
          <c:w val="0.9020497594050747"/>
          <c:h val="0.453604852093277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Гордости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72</c:v>
                </c:pt>
                <c:pt idx="1">
                  <c:v>76</c:v>
                </c:pt>
                <c:pt idx="2">
                  <c:v>73</c:v>
                </c:pt>
                <c:pt idx="3">
                  <c:v>71</c:v>
                </c:pt>
                <c:pt idx="4">
                  <c:v>43</c:v>
                </c:pt>
                <c:pt idx="5">
                  <c:v>60</c:v>
                </c:pt>
                <c:pt idx="6">
                  <c:v>100</c:v>
                </c:pt>
                <c:pt idx="7">
                  <c:v>80</c:v>
                </c:pt>
                <c:pt idx="8">
                  <c:v>66</c:v>
                </c:pt>
                <c:pt idx="9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Неловкости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</c:v>
                </c:pt>
                <c:pt idx="1">
                  <c:v>8</c:v>
                </c:pt>
                <c:pt idx="2">
                  <c:v>2</c:v>
                </c:pt>
                <c:pt idx="3">
                  <c:v>29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Трудно сказать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25</c:v>
                </c:pt>
                <c:pt idx="1">
                  <c:v>16</c:v>
                </c:pt>
                <c:pt idx="2">
                  <c:v>25</c:v>
                </c:pt>
                <c:pt idx="3">
                  <c:v>0</c:v>
                </c:pt>
                <c:pt idx="4">
                  <c:v>57</c:v>
                </c:pt>
                <c:pt idx="5">
                  <c:v>40</c:v>
                </c:pt>
                <c:pt idx="6">
                  <c:v>0</c:v>
                </c:pt>
                <c:pt idx="7">
                  <c:v>20</c:v>
                </c:pt>
                <c:pt idx="8">
                  <c:v>34</c:v>
                </c:pt>
                <c:pt idx="9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0985216"/>
        <c:axId val="31019776"/>
        <c:axId val="0"/>
      </c:bar3DChart>
      <c:catAx>
        <c:axId val="3098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1019776"/>
        <c:crosses val="autoZero"/>
        <c:auto val="1"/>
        <c:lblAlgn val="ctr"/>
        <c:lblOffset val="100"/>
        <c:noMultiLvlLbl val="0"/>
      </c:catAx>
      <c:valAx>
        <c:axId val="3101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0985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904723162269674"/>
          <c:y val="0.87183972405574883"/>
          <c:w val="0.61974950857835132"/>
          <c:h val="6.206358777776581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7</c:v>
                </c:pt>
                <c:pt idx="3">
                  <c:v>0</c:v>
                </c:pt>
                <c:pt idx="4">
                  <c:v>5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8</c:v>
                </c:pt>
                <c:pt idx="3">
                  <c:v>4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8100480"/>
        <c:axId val="28102016"/>
        <c:axId val="0"/>
      </c:bar3DChart>
      <c:catAx>
        <c:axId val="28100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28102016"/>
        <c:crosses val="autoZero"/>
        <c:auto val="1"/>
        <c:lblAlgn val="ctr"/>
        <c:lblOffset val="100"/>
        <c:noMultiLvlLbl val="0"/>
      </c:catAx>
      <c:valAx>
        <c:axId val="28102016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28100480"/>
        <c:crosses val="max"/>
        <c:crossBetween val="between"/>
      </c:valAx>
    </c:plotArea>
    <c:legend>
      <c:legendPos val="t"/>
      <c:layout>
        <c:manualLayout>
          <c:xMode val="edge"/>
          <c:yMode val="edge"/>
          <c:x val="0.79750342322957313"/>
          <c:y val="0.74925333357155233"/>
          <c:w val="0.1241286422218906"/>
          <c:h val="0.199085054462727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0</c:v>
                </c:pt>
                <c:pt idx="5">
                  <c:v>10</c:v>
                </c:pt>
                <c:pt idx="6">
                  <c:v>0</c:v>
                </c:pt>
                <c:pt idx="7">
                  <c:v>0</c:v>
                </c:pt>
                <c:pt idx="8">
                  <c:v>9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10</c:v>
                </c:pt>
                <c:pt idx="1">
                  <c:v>4</c:v>
                </c:pt>
                <c:pt idx="2">
                  <c:v>9</c:v>
                </c:pt>
                <c:pt idx="3">
                  <c:v>15</c:v>
                </c:pt>
                <c:pt idx="4">
                  <c:v>5</c:v>
                </c:pt>
                <c:pt idx="5">
                  <c:v>25</c:v>
                </c:pt>
                <c:pt idx="6">
                  <c:v>0</c:v>
                </c:pt>
                <c:pt idx="7">
                  <c:v>0</c:v>
                </c:pt>
                <c:pt idx="8">
                  <c:v>12</c:v>
                </c:pt>
                <c:pt idx="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662592"/>
        <c:axId val="27664384"/>
        <c:axId val="0"/>
      </c:bar3DChart>
      <c:catAx>
        <c:axId val="27662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7664384"/>
        <c:crosses val="autoZero"/>
        <c:auto val="1"/>
        <c:lblAlgn val="ctr"/>
        <c:lblOffset val="100"/>
        <c:noMultiLvlLbl val="0"/>
      </c:catAx>
      <c:valAx>
        <c:axId val="27664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6625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2702274715660542"/>
          <c:y val="0.73437691966311724"/>
          <c:w val="0.20567661854768157"/>
          <c:h val="0.247241169863075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146034480621695E-2"/>
          <c:y val="5.037713239674145E-2"/>
          <c:w val="0.94981229449999205"/>
          <c:h val="0.43715103522015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10</c:v>
                </c:pt>
                <c:pt idx="4">
                  <c:v>10</c:v>
                </c:pt>
                <c:pt idx="5">
                  <c:v>7</c:v>
                </c:pt>
                <c:pt idx="6">
                  <c:v>14</c:v>
                </c:pt>
                <c:pt idx="7">
                  <c:v>9</c:v>
                </c:pt>
                <c:pt idx="8">
                  <c:v>23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22</c:v>
                </c:pt>
                <c:pt idx="1">
                  <c:v>12</c:v>
                </c:pt>
                <c:pt idx="2">
                  <c:v>18</c:v>
                </c:pt>
                <c:pt idx="3">
                  <c:v>30</c:v>
                </c:pt>
                <c:pt idx="4">
                  <c:v>27</c:v>
                </c:pt>
                <c:pt idx="5">
                  <c:v>35</c:v>
                </c:pt>
                <c:pt idx="6">
                  <c:v>14</c:v>
                </c:pt>
                <c:pt idx="7">
                  <c:v>18</c:v>
                </c:pt>
                <c:pt idx="8">
                  <c:v>33</c:v>
                </c:pt>
                <c:pt idx="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736320"/>
        <c:axId val="27750400"/>
      </c:barChart>
      <c:catAx>
        <c:axId val="27736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700"/>
            </a:pPr>
            <a:endParaRPr lang="ru-RU"/>
          </a:p>
        </c:txPr>
        <c:crossAx val="27750400"/>
        <c:crosses val="autoZero"/>
        <c:auto val="1"/>
        <c:lblAlgn val="ctr"/>
        <c:lblOffset val="100"/>
        <c:noMultiLvlLbl val="0"/>
      </c:catAx>
      <c:valAx>
        <c:axId val="27750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7363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0052445107041492"/>
          <c:y val="0.71407762294189048"/>
          <c:w val="0.17649327046098826"/>
          <c:h val="0.130300998301775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311903226850562E-2"/>
          <c:y val="2.0555635662231387E-2"/>
          <c:w val="0.95968804911111483"/>
          <c:h val="0.5615044830409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20</c:v>
                </c:pt>
                <c:pt idx="1">
                  <c:v>28</c:v>
                </c:pt>
                <c:pt idx="2">
                  <c:v>22</c:v>
                </c:pt>
                <c:pt idx="3">
                  <c:v>21</c:v>
                </c:pt>
                <c:pt idx="4">
                  <c:v>28</c:v>
                </c:pt>
                <c:pt idx="5">
                  <c:v>30</c:v>
                </c:pt>
                <c:pt idx="6">
                  <c:v>28</c:v>
                </c:pt>
                <c:pt idx="7">
                  <c:v>27</c:v>
                </c:pt>
                <c:pt idx="8">
                  <c:v>22</c:v>
                </c:pt>
                <c:pt idx="9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236224"/>
        <c:axId val="29242112"/>
        <c:axId val="0"/>
      </c:bar3DChart>
      <c:catAx>
        <c:axId val="29236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29242112"/>
        <c:crosses val="autoZero"/>
        <c:auto val="1"/>
        <c:lblAlgn val="ctr"/>
        <c:lblOffset val="100"/>
        <c:noMultiLvlLbl val="0"/>
      </c:catAx>
      <c:valAx>
        <c:axId val="29242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236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673534558180243"/>
          <c:y val="0.66084173014592595"/>
          <c:w val="0.24946288064639061"/>
          <c:h val="0.27049926551370834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</c:v>
                </c:pt>
                <c:pt idx="1">
                  <c:v>28</c:v>
                </c:pt>
                <c:pt idx="2">
                  <c:v>14</c:v>
                </c:pt>
                <c:pt idx="3">
                  <c:v>17</c:v>
                </c:pt>
                <c:pt idx="4">
                  <c:v>21</c:v>
                </c:pt>
                <c:pt idx="5">
                  <c:v>40</c:v>
                </c:pt>
                <c:pt idx="6">
                  <c:v>14</c:v>
                </c:pt>
                <c:pt idx="7">
                  <c:v>28</c:v>
                </c:pt>
                <c:pt idx="8">
                  <c:v>11</c:v>
                </c:pt>
                <c:pt idx="9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4.6783298288836433E-3"/>
                  <c:y val="-3.234823076142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32</c:v>
                </c:pt>
                <c:pt idx="1">
                  <c:v>36</c:v>
                </c:pt>
                <c:pt idx="2">
                  <c:v>26</c:v>
                </c:pt>
                <c:pt idx="3">
                  <c:v>31</c:v>
                </c:pt>
                <c:pt idx="4">
                  <c:v>42</c:v>
                </c:pt>
                <c:pt idx="5">
                  <c:v>32</c:v>
                </c:pt>
                <c:pt idx="6">
                  <c:v>42</c:v>
                </c:pt>
                <c:pt idx="7">
                  <c:v>36</c:v>
                </c:pt>
                <c:pt idx="8">
                  <c:v>36</c:v>
                </c:pt>
                <c:pt idx="9">
                  <c:v>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29324032"/>
        <c:axId val="29332224"/>
        <c:axId val="0"/>
      </c:bar3DChart>
      <c:catAx>
        <c:axId val="29324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700"/>
            </a:pPr>
            <a:endParaRPr lang="ru-RU"/>
          </a:p>
        </c:txPr>
        <c:crossAx val="29332224"/>
        <c:crosses val="autoZero"/>
        <c:auto val="1"/>
        <c:lblAlgn val="ctr"/>
        <c:lblOffset val="100"/>
        <c:noMultiLvlLbl val="0"/>
      </c:catAx>
      <c:valAx>
        <c:axId val="29332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324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20078302712161"/>
          <c:y val="0.86261650293281511"/>
          <c:w val="0.25150995188101483"/>
          <c:h val="5.185310134705579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728173398184424E-2"/>
          <c:y val="2.4057180663743995E-2"/>
          <c:w val="0.96643820790713553"/>
          <c:h val="0.451630601560393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  <c:pt idx="9">
                  <c:v>МФК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20</c:v>
                </c:pt>
                <c:pt idx="1">
                  <c:v>24</c:v>
                </c:pt>
                <c:pt idx="2">
                  <c:v>18</c:v>
                </c:pt>
                <c:pt idx="3">
                  <c:v>26</c:v>
                </c:pt>
                <c:pt idx="4">
                  <c:v>10</c:v>
                </c:pt>
                <c:pt idx="5">
                  <c:v>40</c:v>
                </c:pt>
                <c:pt idx="6">
                  <c:v>14</c:v>
                </c:pt>
                <c:pt idx="7">
                  <c:v>28</c:v>
                </c:pt>
                <c:pt idx="8">
                  <c:v>22</c:v>
                </c:pt>
                <c:pt idx="9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090176"/>
        <c:axId val="29091712"/>
        <c:axId val="0"/>
      </c:bar3DChart>
      <c:catAx>
        <c:axId val="29090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700"/>
            </a:pPr>
            <a:endParaRPr lang="ru-RU"/>
          </a:p>
        </c:txPr>
        <c:crossAx val="29091712"/>
        <c:crosses val="autoZero"/>
        <c:auto val="1"/>
        <c:lblAlgn val="ctr"/>
        <c:lblOffset val="100"/>
        <c:noMultiLvlLbl val="0"/>
      </c:catAx>
      <c:valAx>
        <c:axId val="29091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0901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034116360454945"/>
          <c:y val="0.60707103546181029"/>
          <c:w val="0.15012106299212605"/>
          <c:h val="0.195022489389585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</c:v>
                </c:pt>
                <c:pt idx="1">
                  <c:v>8</c:v>
                </c:pt>
                <c:pt idx="2">
                  <c:v>13</c:v>
                </c:pt>
                <c:pt idx="3">
                  <c:v>18</c:v>
                </c:pt>
                <c:pt idx="4">
                  <c:v>26</c:v>
                </c:pt>
                <c:pt idx="5">
                  <c:v>15</c:v>
                </c:pt>
                <c:pt idx="6">
                  <c:v>16</c:v>
                </c:pt>
                <c:pt idx="7">
                  <c:v>9</c:v>
                </c:pt>
                <c:pt idx="8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Лечебный</c:v>
                </c:pt>
                <c:pt idx="1">
                  <c:v>Фармацевтический</c:v>
                </c:pt>
                <c:pt idx="2">
                  <c:v>Педиатрический</c:v>
                </c:pt>
                <c:pt idx="3">
                  <c:v>Стоматологический</c:v>
                </c:pt>
                <c:pt idx="4">
                  <c:v>Медико-профилактического дела</c:v>
                </c:pt>
                <c:pt idx="5">
                  <c:v>Клинической психологии</c:v>
                </c:pt>
                <c:pt idx="6">
                  <c:v>Биотехнологический</c:v>
                </c:pt>
                <c:pt idx="7">
                  <c:v>Социальной работы</c:v>
                </c:pt>
                <c:pt idx="8">
                  <c:v>Экономики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32</c:v>
                </c:pt>
                <c:pt idx="1">
                  <c:v>40</c:v>
                </c:pt>
                <c:pt idx="2">
                  <c:v>31</c:v>
                </c:pt>
                <c:pt idx="3">
                  <c:v>34</c:v>
                </c:pt>
                <c:pt idx="4">
                  <c:v>31</c:v>
                </c:pt>
                <c:pt idx="5">
                  <c:v>22</c:v>
                </c:pt>
                <c:pt idx="6">
                  <c:v>42</c:v>
                </c:pt>
                <c:pt idx="7">
                  <c:v>10</c:v>
                </c:pt>
                <c:pt idx="8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0346240"/>
        <c:axId val="30721152"/>
        <c:axId val="0"/>
      </c:bar3DChart>
      <c:catAx>
        <c:axId val="3034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721152"/>
        <c:crosses val="autoZero"/>
        <c:auto val="1"/>
        <c:lblAlgn val="ctr"/>
        <c:lblOffset val="100"/>
        <c:noMultiLvlLbl val="0"/>
      </c:catAx>
      <c:valAx>
        <c:axId val="30721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0346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8783529951685141"/>
          <c:y val="0.66532737352778049"/>
          <c:w val="0.20314185000530588"/>
          <c:h val="0.186795733827962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FA2EC-6A7B-40CB-904B-15CFD7060244}" type="doc">
      <dgm:prSet loTypeId="urn:microsoft.com/office/officeart/2005/8/layout/vList4#3" loCatId="list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18319385-F0D8-40ED-955A-DAA9FD7B05FB}">
      <dgm:prSet/>
      <dgm:spPr/>
      <dgm:t>
        <a:bodyPr/>
        <a:lstStyle/>
        <a:p>
          <a:pPr rtl="0"/>
          <a:r>
            <a:rPr lang="ru-RU" b="1" cap="none" spc="0" dirty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С целью оценки уровня адаптации студентов-первокурсников, обучающихся в КГМУ и МФК КГМУ нами было проведено социологическое исследование.</a:t>
          </a:r>
          <a:endParaRPr lang="ru-RU" b="1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47ACD9CB-F3B6-4382-BD6C-C2C1D1ADB8B6}" type="parTrans" cxnId="{21853E9B-EF3F-4CF2-B824-C086E72A917E}">
      <dgm:prSet/>
      <dgm:spPr/>
      <dgm:t>
        <a:bodyPr/>
        <a:lstStyle/>
        <a:p>
          <a:endParaRPr lang="ru-RU"/>
        </a:p>
      </dgm:t>
    </dgm:pt>
    <dgm:pt modelId="{AFE6A94C-876B-4D76-A1A5-7AB287FB5284}" type="sibTrans" cxnId="{21853E9B-EF3F-4CF2-B824-C086E72A917E}">
      <dgm:prSet/>
      <dgm:spPr/>
      <dgm:t>
        <a:bodyPr/>
        <a:lstStyle/>
        <a:p>
          <a:endParaRPr lang="ru-RU"/>
        </a:p>
      </dgm:t>
    </dgm:pt>
    <dgm:pt modelId="{489C3B4A-81F6-43C6-A70C-77BDAF881C7C}">
      <dgm:prSet/>
      <dgm:spPr/>
      <dgm:t>
        <a:bodyPr/>
        <a:lstStyle/>
        <a:p>
          <a:pPr rtl="0"/>
          <a:r>
            <a:rPr lang="ru-RU" b="1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В феврале </a:t>
          </a:r>
          <a:r>
            <a:rPr lang="ru-RU" b="1" cap="none" spc="0" dirty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2021 года с помощью электронного анкетирования было опрошено 992 студента со всех факультетов КГМУ и отделений МФК КГМУ. Все опрошенные студенты-первокурсники  обучаются на очной основе.</a:t>
          </a:r>
          <a:endParaRPr lang="ru-RU" b="1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BFFE59C7-08AB-4598-B53D-70A64F2D0232}" type="parTrans" cxnId="{8A72D4C2-CB44-43A7-8356-8094D48BCAAC}">
      <dgm:prSet/>
      <dgm:spPr/>
      <dgm:t>
        <a:bodyPr/>
        <a:lstStyle/>
        <a:p>
          <a:endParaRPr lang="ru-RU"/>
        </a:p>
      </dgm:t>
    </dgm:pt>
    <dgm:pt modelId="{0CC8BC80-A843-4F5C-93D1-3EC5EB895005}" type="sibTrans" cxnId="{8A72D4C2-CB44-43A7-8356-8094D48BCAAC}">
      <dgm:prSet/>
      <dgm:spPr/>
      <dgm:t>
        <a:bodyPr/>
        <a:lstStyle/>
        <a:p>
          <a:endParaRPr lang="ru-RU"/>
        </a:p>
      </dgm:t>
    </dgm:pt>
    <dgm:pt modelId="{EAF2963E-8CD3-4787-A12E-AA7AEDAE5E5A}" type="pres">
      <dgm:prSet presAssocID="{654FA2EC-6A7B-40CB-904B-15CFD706024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E26A27-6128-4E4C-9E89-73653A06CA32}" type="pres">
      <dgm:prSet presAssocID="{18319385-F0D8-40ED-955A-DAA9FD7B05FB}" presName="comp" presStyleCnt="0"/>
      <dgm:spPr/>
      <dgm:t>
        <a:bodyPr/>
        <a:lstStyle/>
        <a:p>
          <a:endParaRPr lang="ru-RU"/>
        </a:p>
      </dgm:t>
    </dgm:pt>
    <dgm:pt modelId="{089BBA1A-0CC9-488B-8513-B29B3C8C205A}" type="pres">
      <dgm:prSet presAssocID="{18319385-F0D8-40ED-955A-DAA9FD7B05FB}" presName="box" presStyleLbl="node1" presStyleIdx="0" presStyleCnt="2"/>
      <dgm:spPr/>
      <dgm:t>
        <a:bodyPr/>
        <a:lstStyle/>
        <a:p>
          <a:endParaRPr lang="ru-RU"/>
        </a:p>
      </dgm:t>
    </dgm:pt>
    <dgm:pt modelId="{F26DCF7E-4BEB-47F1-BDA2-E53EED46373D}" type="pres">
      <dgm:prSet presAssocID="{18319385-F0D8-40ED-955A-DAA9FD7B05FB}" presName="img" presStyleLbl="fgImgPlace1" presStyleIdx="0" presStyleCnt="2" custLinFactNeighborX="-9895" custLinFactNeighborY="502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6A3D853-DDB0-4A03-9B85-28B1860BCDA9}" type="pres">
      <dgm:prSet presAssocID="{18319385-F0D8-40ED-955A-DAA9FD7B05FB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DC8B9-8F91-42AA-8453-0147A519BCF5}" type="pres">
      <dgm:prSet presAssocID="{AFE6A94C-876B-4D76-A1A5-7AB287FB5284}" presName="spacer" presStyleCnt="0"/>
      <dgm:spPr/>
      <dgm:t>
        <a:bodyPr/>
        <a:lstStyle/>
        <a:p>
          <a:endParaRPr lang="ru-RU"/>
        </a:p>
      </dgm:t>
    </dgm:pt>
    <dgm:pt modelId="{D2B3ED03-6910-4CB1-814E-D49331CA767D}" type="pres">
      <dgm:prSet presAssocID="{489C3B4A-81F6-43C6-A70C-77BDAF881C7C}" presName="comp" presStyleCnt="0"/>
      <dgm:spPr/>
      <dgm:t>
        <a:bodyPr/>
        <a:lstStyle/>
        <a:p>
          <a:endParaRPr lang="ru-RU"/>
        </a:p>
      </dgm:t>
    </dgm:pt>
    <dgm:pt modelId="{6FB1AA80-6949-49CD-B77A-233906096C49}" type="pres">
      <dgm:prSet presAssocID="{489C3B4A-81F6-43C6-A70C-77BDAF881C7C}" presName="box" presStyleLbl="node1" presStyleIdx="1" presStyleCnt="2"/>
      <dgm:spPr/>
      <dgm:t>
        <a:bodyPr/>
        <a:lstStyle/>
        <a:p>
          <a:endParaRPr lang="ru-RU"/>
        </a:p>
      </dgm:t>
    </dgm:pt>
    <dgm:pt modelId="{7C616657-41F6-4E32-8209-73EF5AA6214A}" type="pres">
      <dgm:prSet presAssocID="{489C3B4A-81F6-43C6-A70C-77BDAF881C7C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8B00FC7-3E4C-40D3-82D6-153306D2A5AA}" type="pres">
      <dgm:prSet presAssocID="{489C3B4A-81F6-43C6-A70C-77BDAF881C7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853E9B-EF3F-4CF2-B824-C086E72A917E}" srcId="{654FA2EC-6A7B-40CB-904B-15CFD7060244}" destId="{18319385-F0D8-40ED-955A-DAA9FD7B05FB}" srcOrd="0" destOrd="0" parTransId="{47ACD9CB-F3B6-4382-BD6C-C2C1D1ADB8B6}" sibTransId="{AFE6A94C-876B-4D76-A1A5-7AB287FB5284}"/>
    <dgm:cxn modelId="{8780379B-00DE-4CB8-A2C8-DE36A9E5D54C}" type="presOf" srcId="{489C3B4A-81F6-43C6-A70C-77BDAF881C7C}" destId="{78B00FC7-3E4C-40D3-82D6-153306D2A5AA}" srcOrd="1" destOrd="0" presId="urn:microsoft.com/office/officeart/2005/8/layout/vList4#3"/>
    <dgm:cxn modelId="{C2FDBCC6-BAAE-4AF9-9F59-DE15C05803D3}" type="presOf" srcId="{489C3B4A-81F6-43C6-A70C-77BDAF881C7C}" destId="{6FB1AA80-6949-49CD-B77A-233906096C49}" srcOrd="0" destOrd="0" presId="urn:microsoft.com/office/officeart/2005/8/layout/vList4#3"/>
    <dgm:cxn modelId="{CCE2D379-E7BC-4D17-B0C4-283D281745B0}" type="presOf" srcId="{18319385-F0D8-40ED-955A-DAA9FD7B05FB}" destId="{16A3D853-DDB0-4A03-9B85-28B1860BCDA9}" srcOrd="1" destOrd="0" presId="urn:microsoft.com/office/officeart/2005/8/layout/vList4#3"/>
    <dgm:cxn modelId="{71D49921-BA46-4E02-8306-3E4F33B0544F}" type="presOf" srcId="{18319385-F0D8-40ED-955A-DAA9FD7B05FB}" destId="{089BBA1A-0CC9-488B-8513-B29B3C8C205A}" srcOrd="0" destOrd="0" presId="urn:microsoft.com/office/officeart/2005/8/layout/vList4#3"/>
    <dgm:cxn modelId="{F2B078A3-ACFA-4A4C-BA7A-18598644318E}" type="presOf" srcId="{654FA2EC-6A7B-40CB-904B-15CFD7060244}" destId="{EAF2963E-8CD3-4787-A12E-AA7AEDAE5E5A}" srcOrd="0" destOrd="0" presId="urn:microsoft.com/office/officeart/2005/8/layout/vList4#3"/>
    <dgm:cxn modelId="{8A72D4C2-CB44-43A7-8356-8094D48BCAAC}" srcId="{654FA2EC-6A7B-40CB-904B-15CFD7060244}" destId="{489C3B4A-81F6-43C6-A70C-77BDAF881C7C}" srcOrd="1" destOrd="0" parTransId="{BFFE59C7-08AB-4598-B53D-70A64F2D0232}" sibTransId="{0CC8BC80-A843-4F5C-93D1-3EC5EB895005}"/>
    <dgm:cxn modelId="{1CFEFD2D-DB5B-43AB-B01F-DF9299FC03C6}" type="presParOf" srcId="{EAF2963E-8CD3-4787-A12E-AA7AEDAE5E5A}" destId="{50E26A27-6128-4E4C-9E89-73653A06CA32}" srcOrd="0" destOrd="0" presId="urn:microsoft.com/office/officeart/2005/8/layout/vList4#3"/>
    <dgm:cxn modelId="{32C2DCEB-E72B-4A52-9746-AACFF4FC9BC8}" type="presParOf" srcId="{50E26A27-6128-4E4C-9E89-73653A06CA32}" destId="{089BBA1A-0CC9-488B-8513-B29B3C8C205A}" srcOrd="0" destOrd="0" presId="urn:microsoft.com/office/officeart/2005/8/layout/vList4#3"/>
    <dgm:cxn modelId="{FF4D8F37-5079-4B5E-AB65-52BD770398FF}" type="presParOf" srcId="{50E26A27-6128-4E4C-9E89-73653A06CA32}" destId="{F26DCF7E-4BEB-47F1-BDA2-E53EED46373D}" srcOrd="1" destOrd="0" presId="urn:microsoft.com/office/officeart/2005/8/layout/vList4#3"/>
    <dgm:cxn modelId="{11FE150E-88CB-48FA-87FF-2EE2D7EA362D}" type="presParOf" srcId="{50E26A27-6128-4E4C-9E89-73653A06CA32}" destId="{16A3D853-DDB0-4A03-9B85-28B1860BCDA9}" srcOrd="2" destOrd="0" presId="urn:microsoft.com/office/officeart/2005/8/layout/vList4#3"/>
    <dgm:cxn modelId="{4CA6F1FD-0DBB-49B6-98C9-59315A257F10}" type="presParOf" srcId="{EAF2963E-8CD3-4787-A12E-AA7AEDAE5E5A}" destId="{216DC8B9-8F91-42AA-8453-0147A519BCF5}" srcOrd="1" destOrd="0" presId="urn:microsoft.com/office/officeart/2005/8/layout/vList4#3"/>
    <dgm:cxn modelId="{A08A2AAF-1384-46F0-BE81-6B1840BFC3DE}" type="presParOf" srcId="{EAF2963E-8CD3-4787-A12E-AA7AEDAE5E5A}" destId="{D2B3ED03-6910-4CB1-814E-D49331CA767D}" srcOrd="2" destOrd="0" presId="urn:microsoft.com/office/officeart/2005/8/layout/vList4#3"/>
    <dgm:cxn modelId="{5BFE2134-480C-442D-A021-38C46E330A5F}" type="presParOf" srcId="{D2B3ED03-6910-4CB1-814E-D49331CA767D}" destId="{6FB1AA80-6949-49CD-B77A-233906096C49}" srcOrd="0" destOrd="0" presId="urn:microsoft.com/office/officeart/2005/8/layout/vList4#3"/>
    <dgm:cxn modelId="{5736A1BC-5929-4F92-B031-0429173EA021}" type="presParOf" srcId="{D2B3ED03-6910-4CB1-814E-D49331CA767D}" destId="{7C616657-41F6-4E32-8209-73EF5AA6214A}" srcOrd="1" destOrd="0" presId="urn:microsoft.com/office/officeart/2005/8/layout/vList4#3"/>
    <dgm:cxn modelId="{50387B38-D2F6-4984-89D8-CBBE6D700956}" type="presParOf" srcId="{D2B3ED03-6910-4CB1-814E-D49331CA767D}" destId="{78B00FC7-3E4C-40D3-82D6-153306D2A5AA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C31371-403D-422E-AA0F-260301B0AD55}" type="doc">
      <dgm:prSet loTypeId="urn:microsoft.com/office/officeart/2005/8/layout/hList1" loCatId="list" qsTypeId="urn:microsoft.com/office/officeart/2005/8/quickstyle/3d4" qsCatId="3D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CF21E4CD-2791-41D5-BA85-39B5640F7C66}">
      <dgm:prSet/>
      <dgm:spPr/>
      <dgm:t>
        <a:bodyPr/>
        <a:lstStyle/>
        <a:p>
          <a:pPr rtl="0"/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Респондентам была предложена анкета, включающая  шесть блоков вопросов: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1EF2C1C-BA1C-421A-B56B-E492F536EE8B}" type="parTrans" cxnId="{966EB57A-6172-464A-AD71-1B5B2AB34D9C}">
      <dgm:prSet/>
      <dgm:spPr/>
      <dgm:t>
        <a:bodyPr/>
        <a:lstStyle/>
        <a:p>
          <a:endParaRPr lang="ru-RU"/>
        </a:p>
      </dgm:t>
    </dgm:pt>
    <dgm:pt modelId="{FCF92295-A2DF-411B-9BDC-342520F882EF}" type="sibTrans" cxnId="{966EB57A-6172-464A-AD71-1B5B2AB34D9C}">
      <dgm:prSet/>
      <dgm:spPr/>
      <dgm:t>
        <a:bodyPr/>
        <a:lstStyle/>
        <a:p>
          <a:endParaRPr lang="ru-RU"/>
        </a:p>
      </dgm:t>
    </dgm:pt>
    <dgm:pt modelId="{F5724D4E-CBC8-4AF7-BC8A-E54321C4B85D}">
      <dgm:prSet/>
      <dgm:spPr/>
      <dgm:t>
        <a:bodyPr/>
        <a:lstStyle/>
        <a:p>
          <a:pPr rtl="0"/>
          <a:r>
            <a:rPr lang="ru-RU" dirty="0" smtClean="0"/>
            <a:t>паспортная часть и условия проживания;</a:t>
          </a:r>
          <a:endParaRPr lang="ru-RU" dirty="0"/>
        </a:p>
      </dgm:t>
    </dgm:pt>
    <dgm:pt modelId="{10A3BC91-EB76-417D-A02E-15B28795AEBB}" type="parTrans" cxnId="{63C0A11D-C424-42F1-85B0-144265F2C831}">
      <dgm:prSet/>
      <dgm:spPr/>
      <dgm:t>
        <a:bodyPr/>
        <a:lstStyle/>
        <a:p>
          <a:endParaRPr lang="ru-RU"/>
        </a:p>
      </dgm:t>
    </dgm:pt>
    <dgm:pt modelId="{8388C93B-45E2-4A66-83A0-10600D603A55}" type="sibTrans" cxnId="{63C0A11D-C424-42F1-85B0-144265F2C831}">
      <dgm:prSet/>
      <dgm:spPr/>
      <dgm:t>
        <a:bodyPr/>
        <a:lstStyle/>
        <a:p>
          <a:endParaRPr lang="ru-RU"/>
        </a:p>
      </dgm:t>
    </dgm:pt>
    <dgm:pt modelId="{292630BE-49C6-4CC3-8C9C-48ECA2BA717E}">
      <dgm:prSet/>
      <dgm:spPr/>
      <dgm:t>
        <a:bodyPr/>
        <a:lstStyle/>
        <a:p>
          <a:pPr rtl="0"/>
          <a:r>
            <a:rPr lang="ru-RU" dirty="0" smtClean="0"/>
            <a:t>участие в работе адаптационного лагеря для первокурсников;</a:t>
          </a:r>
          <a:endParaRPr lang="ru-RU" dirty="0"/>
        </a:p>
      </dgm:t>
    </dgm:pt>
    <dgm:pt modelId="{B0922D5C-B3C9-42B1-B73F-A3EC38F2A7E1}" type="parTrans" cxnId="{1F6C4665-EDA6-4562-ADAA-C6E30B72DB73}">
      <dgm:prSet/>
      <dgm:spPr/>
      <dgm:t>
        <a:bodyPr/>
        <a:lstStyle/>
        <a:p>
          <a:endParaRPr lang="ru-RU"/>
        </a:p>
      </dgm:t>
    </dgm:pt>
    <dgm:pt modelId="{AC8DCBB9-07D1-400F-B975-9A83E01AE54B}" type="sibTrans" cxnId="{1F6C4665-EDA6-4562-ADAA-C6E30B72DB73}">
      <dgm:prSet/>
      <dgm:spPr/>
      <dgm:t>
        <a:bodyPr/>
        <a:lstStyle/>
        <a:p>
          <a:endParaRPr lang="ru-RU"/>
        </a:p>
      </dgm:t>
    </dgm:pt>
    <dgm:pt modelId="{E5548ABD-C203-446E-8BB1-A537153F96E2}">
      <dgm:prSet/>
      <dgm:spPr/>
      <dgm:t>
        <a:bodyPr/>
        <a:lstStyle/>
        <a:p>
          <a:pPr rtl="0"/>
          <a:r>
            <a:rPr lang="ru-RU" dirty="0" smtClean="0"/>
            <a:t>адаптация к учебной деятельности;</a:t>
          </a:r>
          <a:endParaRPr lang="ru-RU" dirty="0"/>
        </a:p>
      </dgm:t>
    </dgm:pt>
    <dgm:pt modelId="{98248C4E-BB98-44F9-A53B-7925848C1ED7}" type="parTrans" cxnId="{B283F3DD-A109-4CDD-B0C0-76D1E4E2105D}">
      <dgm:prSet/>
      <dgm:spPr/>
      <dgm:t>
        <a:bodyPr/>
        <a:lstStyle/>
        <a:p>
          <a:endParaRPr lang="ru-RU"/>
        </a:p>
      </dgm:t>
    </dgm:pt>
    <dgm:pt modelId="{AC54F99A-B2C6-41BA-AF30-35B278E52CBC}" type="sibTrans" cxnId="{B283F3DD-A109-4CDD-B0C0-76D1E4E2105D}">
      <dgm:prSet/>
      <dgm:spPr/>
      <dgm:t>
        <a:bodyPr/>
        <a:lstStyle/>
        <a:p>
          <a:endParaRPr lang="ru-RU"/>
        </a:p>
      </dgm:t>
    </dgm:pt>
    <dgm:pt modelId="{C1A10721-C031-4EB5-A7E1-52416EB50078}">
      <dgm:prSet/>
      <dgm:spPr/>
      <dgm:t>
        <a:bodyPr/>
        <a:lstStyle/>
        <a:p>
          <a:pPr rtl="0"/>
          <a:r>
            <a:rPr lang="ru-RU" dirty="0" smtClean="0"/>
            <a:t>адаптация к учебной группе;</a:t>
          </a:r>
          <a:endParaRPr lang="ru-RU" dirty="0"/>
        </a:p>
      </dgm:t>
    </dgm:pt>
    <dgm:pt modelId="{C44377EE-B53A-476C-812A-024D82B44792}" type="parTrans" cxnId="{96215C7D-F424-423C-AEC0-586BC6C85FDD}">
      <dgm:prSet/>
      <dgm:spPr/>
      <dgm:t>
        <a:bodyPr/>
        <a:lstStyle/>
        <a:p>
          <a:endParaRPr lang="ru-RU"/>
        </a:p>
      </dgm:t>
    </dgm:pt>
    <dgm:pt modelId="{7E8D2131-3C28-4970-B1E0-72CEEF169561}" type="sibTrans" cxnId="{96215C7D-F424-423C-AEC0-586BC6C85FDD}">
      <dgm:prSet/>
      <dgm:spPr/>
      <dgm:t>
        <a:bodyPr/>
        <a:lstStyle/>
        <a:p>
          <a:endParaRPr lang="ru-RU"/>
        </a:p>
      </dgm:t>
    </dgm:pt>
    <dgm:pt modelId="{66F1395F-C354-4F98-8A99-1443CE638CDA}">
      <dgm:prSet/>
      <dgm:spPr/>
      <dgm:t>
        <a:bodyPr/>
        <a:lstStyle/>
        <a:p>
          <a:pPr rtl="0"/>
          <a:r>
            <a:rPr lang="ru-RU" dirty="0" smtClean="0"/>
            <a:t>жизненные стратегии студентов-первокурсников в решении проблем в обучении;</a:t>
          </a:r>
          <a:endParaRPr lang="ru-RU" dirty="0"/>
        </a:p>
      </dgm:t>
    </dgm:pt>
    <dgm:pt modelId="{2C7A4B1A-E084-4324-B7B4-B36B5FA57803}" type="parTrans" cxnId="{455D4432-4DDD-4526-86AF-51DB29B8C34E}">
      <dgm:prSet/>
      <dgm:spPr/>
      <dgm:t>
        <a:bodyPr/>
        <a:lstStyle/>
        <a:p>
          <a:endParaRPr lang="ru-RU"/>
        </a:p>
      </dgm:t>
    </dgm:pt>
    <dgm:pt modelId="{8E88C1BB-7E75-4A98-9568-9963D3DD5C5F}" type="sibTrans" cxnId="{455D4432-4DDD-4526-86AF-51DB29B8C34E}">
      <dgm:prSet/>
      <dgm:spPr/>
      <dgm:t>
        <a:bodyPr/>
        <a:lstStyle/>
        <a:p>
          <a:endParaRPr lang="ru-RU"/>
        </a:p>
      </dgm:t>
    </dgm:pt>
    <dgm:pt modelId="{217E831E-C492-44DD-B235-30A51B7E653D}">
      <dgm:prSet/>
      <dgm:spPr/>
      <dgm:t>
        <a:bodyPr/>
        <a:lstStyle/>
        <a:p>
          <a:pPr rtl="0"/>
          <a:r>
            <a:rPr lang="ru-RU" dirty="0" smtClean="0"/>
            <a:t>социально-психологическая адаптация.</a:t>
          </a:r>
          <a:endParaRPr lang="ru-RU" dirty="0"/>
        </a:p>
      </dgm:t>
    </dgm:pt>
    <dgm:pt modelId="{5B4FC722-A80E-4449-BEF3-488F0A43F6AC}" type="parTrans" cxnId="{43645D62-6C38-4CB2-AD64-534640E5E253}">
      <dgm:prSet/>
      <dgm:spPr/>
      <dgm:t>
        <a:bodyPr/>
        <a:lstStyle/>
        <a:p>
          <a:endParaRPr lang="ru-RU"/>
        </a:p>
      </dgm:t>
    </dgm:pt>
    <dgm:pt modelId="{B607A7AA-0A86-4221-97E5-F18C31AD820F}" type="sibTrans" cxnId="{43645D62-6C38-4CB2-AD64-534640E5E253}">
      <dgm:prSet/>
      <dgm:spPr/>
      <dgm:t>
        <a:bodyPr/>
        <a:lstStyle/>
        <a:p>
          <a:endParaRPr lang="ru-RU"/>
        </a:p>
      </dgm:t>
    </dgm:pt>
    <dgm:pt modelId="{9A790748-EB9F-4737-942F-E30DEBBDAD42}" type="pres">
      <dgm:prSet presAssocID="{BEC31371-403D-422E-AA0F-260301B0AD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50E6A4-558F-4787-BF93-F94E027E2D35}" type="pres">
      <dgm:prSet presAssocID="{CF21E4CD-2791-41D5-BA85-39B5640F7C66}" presName="composite" presStyleCnt="0"/>
      <dgm:spPr/>
      <dgm:t>
        <a:bodyPr/>
        <a:lstStyle/>
        <a:p>
          <a:endParaRPr lang="ru-RU"/>
        </a:p>
      </dgm:t>
    </dgm:pt>
    <dgm:pt modelId="{4C064F30-7378-42FA-9739-B42B7BE43872}" type="pres">
      <dgm:prSet presAssocID="{CF21E4CD-2791-41D5-BA85-39B5640F7C66}" presName="parTx" presStyleLbl="alignNode1" presStyleIdx="0" presStyleCnt="1" custLinFactNeighborY="-9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07801-9AEE-49AF-921A-A3381624B6AF}" type="pres">
      <dgm:prSet presAssocID="{CF21E4CD-2791-41D5-BA85-39B5640F7C6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8D5B46-A0A7-4D82-8E16-BC6E1B8DE804}" type="presOf" srcId="{BEC31371-403D-422E-AA0F-260301B0AD55}" destId="{9A790748-EB9F-4737-942F-E30DEBBDAD42}" srcOrd="0" destOrd="0" presId="urn:microsoft.com/office/officeart/2005/8/layout/hList1"/>
    <dgm:cxn modelId="{FA08ADD9-9C3F-4EBE-BF5F-7306D1BC7704}" type="presOf" srcId="{217E831E-C492-44DD-B235-30A51B7E653D}" destId="{F5707801-9AEE-49AF-921A-A3381624B6AF}" srcOrd="0" destOrd="5" presId="urn:microsoft.com/office/officeart/2005/8/layout/hList1"/>
    <dgm:cxn modelId="{1F6C4665-EDA6-4562-ADAA-C6E30B72DB73}" srcId="{CF21E4CD-2791-41D5-BA85-39B5640F7C66}" destId="{292630BE-49C6-4CC3-8C9C-48ECA2BA717E}" srcOrd="1" destOrd="0" parTransId="{B0922D5C-B3C9-42B1-B73F-A3EC38F2A7E1}" sibTransId="{AC8DCBB9-07D1-400F-B975-9A83E01AE54B}"/>
    <dgm:cxn modelId="{B45B9A44-EBE8-4106-81A8-0BBAD9DCE5AB}" type="presOf" srcId="{292630BE-49C6-4CC3-8C9C-48ECA2BA717E}" destId="{F5707801-9AEE-49AF-921A-A3381624B6AF}" srcOrd="0" destOrd="1" presId="urn:microsoft.com/office/officeart/2005/8/layout/hList1"/>
    <dgm:cxn modelId="{9BA4FF7D-3491-4868-ABE2-B28C8E5462ED}" type="presOf" srcId="{E5548ABD-C203-446E-8BB1-A537153F96E2}" destId="{F5707801-9AEE-49AF-921A-A3381624B6AF}" srcOrd="0" destOrd="2" presId="urn:microsoft.com/office/officeart/2005/8/layout/hList1"/>
    <dgm:cxn modelId="{D242910A-0757-4450-99A7-EE087D0B81B1}" type="presOf" srcId="{C1A10721-C031-4EB5-A7E1-52416EB50078}" destId="{F5707801-9AEE-49AF-921A-A3381624B6AF}" srcOrd="0" destOrd="3" presId="urn:microsoft.com/office/officeart/2005/8/layout/hList1"/>
    <dgm:cxn modelId="{63C0A11D-C424-42F1-85B0-144265F2C831}" srcId="{CF21E4CD-2791-41D5-BA85-39B5640F7C66}" destId="{F5724D4E-CBC8-4AF7-BC8A-E54321C4B85D}" srcOrd="0" destOrd="0" parTransId="{10A3BC91-EB76-417D-A02E-15B28795AEBB}" sibTransId="{8388C93B-45E2-4A66-83A0-10600D603A55}"/>
    <dgm:cxn modelId="{966EB57A-6172-464A-AD71-1B5B2AB34D9C}" srcId="{BEC31371-403D-422E-AA0F-260301B0AD55}" destId="{CF21E4CD-2791-41D5-BA85-39B5640F7C66}" srcOrd="0" destOrd="0" parTransId="{F1EF2C1C-BA1C-421A-B56B-E492F536EE8B}" sibTransId="{FCF92295-A2DF-411B-9BDC-342520F882EF}"/>
    <dgm:cxn modelId="{96215C7D-F424-423C-AEC0-586BC6C85FDD}" srcId="{CF21E4CD-2791-41D5-BA85-39B5640F7C66}" destId="{C1A10721-C031-4EB5-A7E1-52416EB50078}" srcOrd="3" destOrd="0" parTransId="{C44377EE-B53A-476C-812A-024D82B44792}" sibTransId="{7E8D2131-3C28-4970-B1E0-72CEEF169561}"/>
    <dgm:cxn modelId="{43645D62-6C38-4CB2-AD64-534640E5E253}" srcId="{CF21E4CD-2791-41D5-BA85-39B5640F7C66}" destId="{217E831E-C492-44DD-B235-30A51B7E653D}" srcOrd="5" destOrd="0" parTransId="{5B4FC722-A80E-4449-BEF3-488F0A43F6AC}" sibTransId="{B607A7AA-0A86-4221-97E5-F18C31AD820F}"/>
    <dgm:cxn modelId="{F048E0B4-C16E-447E-B303-1D3A7C4F23D9}" type="presOf" srcId="{66F1395F-C354-4F98-8A99-1443CE638CDA}" destId="{F5707801-9AEE-49AF-921A-A3381624B6AF}" srcOrd="0" destOrd="4" presId="urn:microsoft.com/office/officeart/2005/8/layout/hList1"/>
    <dgm:cxn modelId="{455D4432-4DDD-4526-86AF-51DB29B8C34E}" srcId="{CF21E4CD-2791-41D5-BA85-39B5640F7C66}" destId="{66F1395F-C354-4F98-8A99-1443CE638CDA}" srcOrd="4" destOrd="0" parTransId="{2C7A4B1A-E084-4324-B7B4-B36B5FA57803}" sibTransId="{8E88C1BB-7E75-4A98-9568-9963D3DD5C5F}"/>
    <dgm:cxn modelId="{6E95D25F-A8D5-4190-B153-ED3A13429EEF}" type="presOf" srcId="{CF21E4CD-2791-41D5-BA85-39B5640F7C66}" destId="{4C064F30-7378-42FA-9739-B42B7BE43872}" srcOrd="0" destOrd="0" presId="urn:microsoft.com/office/officeart/2005/8/layout/hList1"/>
    <dgm:cxn modelId="{B283F3DD-A109-4CDD-B0C0-76D1E4E2105D}" srcId="{CF21E4CD-2791-41D5-BA85-39B5640F7C66}" destId="{E5548ABD-C203-446E-8BB1-A537153F96E2}" srcOrd="2" destOrd="0" parTransId="{98248C4E-BB98-44F9-A53B-7925848C1ED7}" sibTransId="{AC54F99A-B2C6-41BA-AF30-35B278E52CBC}"/>
    <dgm:cxn modelId="{837D6593-DE44-4DB1-AC7E-16F8877300A5}" type="presOf" srcId="{F5724D4E-CBC8-4AF7-BC8A-E54321C4B85D}" destId="{F5707801-9AEE-49AF-921A-A3381624B6AF}" srcOrd="0" destOrd="0" presId="urn:microsoft.com/office/officeart/2005/8/layout/hList1"/>
    <dgm:cxn modelId="{9616D687-FA5A-4997-8FF4-A8C68239377D}" type="presParOf" srcId="{9A790748-EB9F-4737-942F-E30DEBBDAD42}" destId="{DF50E6A4-558F-4787-BF93-F94E027E2D35}" srcOrd="0" destOrd="0" presId="urn:microsoft.com/office/officeart/2005/8/layout/hList1"/>
    <dgm:cxn modelId="{51D1A71E-AC1B-4ECE-838C-3C88746A80EB}" type="presParOf" srcId="{DF50E6A4-558F-4787-BF93-F94E027E2D35}" destId="{4C064F30-7378-42FA-9739-B42B7BE43872}" srcOrd="0" destOrd="0" presId="urn:microsoft.com/office/officeart/2005/8/layout/hList1"/>
    <dgm:cxn modelId="{3CA75E49-1345-4989-9DA1-14184957E293}" type="presParOf" srcId="{DF50E6A4-558F-4787-BF93-F94E027E2D35}" destId="{F5707801-9AEE-49AF-921A-A3381624B6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BBA1A-0CC9-488B-8513-B29B3C8C205A}">
      <dsp:nvSpPr>
        <dsp:cNvPr id="0" name=""/>
        <dsp:cNvSpPr/>
      </dsp:nvSpPr>
      <dsp:spPr>
        <a:xfrm>
          <a:off x="0" y="0"/>
          <a:ext cx="8462744" cy="2697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cap="none" spc="0" dirty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С целью оценки уровня адаптации студентов-первокурсников, обучающихся в КГМУ и МФК КГМУ нами было проведено социологическое исследование.</a:t>
          </a:r>
          <a:endParaRPr lang="ru-RU" sz="2500" b="1" kern="1200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>
        <a:off x="1962347" y="0"/>
        <a:ext cx="6500396" cy="2697984"/>
      </dsp:txXfrm>
    </dsp:sp>
    <dsp:sp modelId="{F26DCF7E-4BEB-47F1-BDA2-E53EED46373D}">
      <dsp:nvSpPr>
        <dsp:cNvPr id="0" name=""/>
        <dsp:cNvSpPr/>
      </dsp:nvSpPr>
      <dsp:spPr>
        <a:xfrm>
          <a:off x="102320" y="378279"/>
          <a:ext cx="1692548" cy="21583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1AA80-6949-49CD-B77A-233906096C49}">
      <dsp:nvSpPr>
        <dsp:cNvPr id="0" name=""/>
        <dsp:cNvSpPr/>
      </dsp:nvSpPr>
      <dsp:spPr>
        <a:xfrm>
          <a:off x="0" y="2967783"/>
          <a:ext cx="8462744" cy="2697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В феврале </a:t>
          </a:r>
          <a:r>
            <a:rPr lang="ru-RU" sz="2500" b="1" kern="1200" cap="none" spc="0" dirty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2021 года с помощью электронного анкетирования было опрошено 992 студента со всех факультетов КГМУ и отделений МФК КГМУ. Все опрошенные студенты-первокурсники  обучаются на очной основе.</a:t>
          </a:r>
          <a:endParaRPr lang="ru-RU" sz="2500" b="1" kern="1200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>
        <a:off x="1962347" y="2967783"/>
        <a:ext cx="6500396" cy="2697984"/>
      </dsp:txXfrm>
    </dsp:sp>
    <dsp:sp modelId="{7C616657-41F6-4E32-8209-73EF5AA6214A}">
      <dsp:nvSpPr>
        <dsp:cNvPr id="0" name=""/>
        <dsp:cNvSpPr/>
      </dsp:nvSpPr>
      <dsp:spPr>
        <a:xfrm>
          <a:off x="269798" y="3237581"/>
          <a:ext cx="1692548" cy="21583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64F30-7378-42FA-9739-B42B7BE43872}">
      <dsp:nvSpPr>
        <dsp:cNvPr id="0" name=""/>
        <dsp:cNvSpPr/>
      </dsp:nvSpPr>
      <dsp:spPr>
        <a:xfrm>
          <a:off x="0" y="159527"/>
          <a:ext cx="7992888" cy="9000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Респондентам была предложена анкета, включающая  шесть блоков вопросов:</a:t>
          </a:r>
          <a:endParaRPr lang="ru-RU" sz="23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0" y="159527"/>
        <a:ext cx="7992888" cy="900033"/>
      </dsp:txXfrm>
    </dsp:sp>
    <dsp:sp modelId="{F5707801-9AEE-49AF-921A-A3381624B6AF}">
      <dsp:nvSpPr>
        <dsp:cNvPr id="0" name=""/>
        <dsp:cNvSpPr/>
      </dsp:nvSpPr>
      <dsp:spPr>
        <a:xfrm>
          <a:off x="0" y="1067885"/>
          <a:ext cx="7992888" cy="315675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паспортная часть и условия проживания;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участие в работе адаптационного лагеря для первокурсников;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адаптация к учебной деятельности;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адаптация к учебной группе;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жизненные стратегии студентов-первокурсников в решении проблем в обучении;</a:t>
          </a:r>
          <a:endParaRPr lang="ru-RU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социально-психологическая адаптация.</a:t>
          </a:r>
          <a:endParaRPr lang="ru-RU" sz="2300" kern="1200" dirty="0"/>
        </a:p>
      </dsp:txBody>
      <dsp:txXfrm>
        <a:off x="0" y="1067885"/>
        <a:ext cx="7992888" cy="315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D8979-8EB0-44FC-A801-F02C03CA697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75DF4-CCA2-4F0F-A246-81E55031A8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38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40932-7521-48E2-9868-B67626178FA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FA02C-35FD-473F-B942-AA35327665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20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F92D58F-F57D-47C4-AEA0-5618A501BC0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26D6F0-1B47-456A-90AA-1EF3964F19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373216"/>
            <a:ext cx="7441380" cy="869851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Специалист ОМКО УМУ Головина О.В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556282" cy="2358282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степени адаптации студентов-первокурсников к обучению в университете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3" y="3933056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18.03.2021 г., Совет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воспитательной работе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КГМУ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Частота  проявления утверждения «Я не успеваю записывать за преподавателями» у студентов различных факультетов, %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80537388"/>
              </p:ext>
            </p:extLst>
          </p:nvPr>
        </p:nvGraphicFramePr>
        <p:xfrm>
          <a:off x="0" y="357166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38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39427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Частота  проявления утверждения «Мне трудно проследить общую нить рассуждения преподавателя во время лекции» </a:t>
            </a:r>
            <a:r>
              <a:rPr lang="ru-RU" sz="2000" b="1" dirty="0" smtClean="0"/>
              <a:t>у студентов </a:t>
            </a:r>
            <a:r>
              <a:rPr lang="ru-RU" sz="2000" b="1" dirty="0"/>
              <a:t>различных факультетов, </a:t>
            </a:r>
            <a:r>
              <a:rPr lang="ru-RU" b="1" dirty="0"/>
              <a:t>%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50931598"/>
              </p:ext>
            </p:extLst>
          </p:nvPr>
        </p:nvGraphicFramePr>
        <p:xfrm>
          <a:off x="-180528" y="620688"/>
          <a:ext cx="9324528" cy="681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705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039427"/>
          </a:xfrm>
        </p:spPr>
        <p:txBody>
          <a:bodyPr>
            <a:noAutofit/>
          </a:bodyPr>
          <a:lstStyle/>
          <a:p>
            <a:r>
              <a:rPr lang="ru-RU" sz="1800" b="1" dirty="0"/>
              <a:t>Частота  проявления утверждения «Вследствие того, что домашние задания очень большие, я испытываю проблемы с их полным выполнением» у студентов различных факультетов, %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48127058"/>
              </p:ext>
            </p:extLst>
          </p:nvPr>
        </p:nvGraphicFramePr>
        <p:xfrm>
          <a:off x="0" y="476672"/>
          <a:ext cx="8964488" cy="688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78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1"/>
            <a:ext cx="8572560" cy="928694"/>
          </a:xfrm>
        </p:spPr>
        <p:txBody>
          <a:bodyPr>
            <a:normAutofit/>
          </a:bodyPr>
          <a:lstStyle/>
          <a:p>
            <a:r>
              <a:rPr lang="ru-RU" sz="1800" b="1" dirty="0"/>
              <a:t>Частота  проявления утверждения «Преподаватели спрашивают больше, чем они объясняют» у студентов различных факультетов, %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45921171"/>
              </p:ext>
            </p:extLst>
          </p:nvPr>
        </p:nvGraphicFramePr>
        <p:xfrm>
          <a:off x="0" y="1071546"/>
          <a:ext cx="871540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208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60672" cy="1039427"/>
          </a:xfrm>
        </p:spPr>
        <p:txBody>
          <a:bodyPr>
            <a:normAutofit/>
          </a:bodyPr>
          <a:lstStyle/>
          <a:p>
            <a:r>
              <a:rPr lang="ru-RU" sz="1800" b="1" dirty="0"/>
              <a:t>Частота  проявления утверждения «Я испытываю затруднения в связи с учебной нагрузкой в университете» у студентов различных факультетов, %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09108626"/>
              </p:ext>
            </p:extLst>
          </p:nvPr>
        </p:nvGraphicFramePr>
        <p:xfrm>
          <a:off x="0" y="928670"/>
          <a:ext cx="8715404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953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6079627"/>
              </p:ext>
            </p:extLst>
          </p:nvPr>
        </p:nvGraphicFramePr>
        <p:xfrm>
          <a:off x="0" y="785770"/>
          <a:ext cx="8929718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60672" cy="1039427"/>
          </a:xfrm>
        </p:spPr>
        <p:txBody>
          <a:bodyPr>
            <a:normAutofit/>
          </a:bodyPr>
          <a:lstStyle/>
          <a:p>
            <a:r>
              <a:rPr lang="ru-RU" sz="1800" b="1" dirty="0"/>
              <a:t>Частота  проявления утверждения «Мне не хватает времени на сон, чтобы полноценно отдохнуть» у студентов различных факультетов, %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4236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Частота  проявления утверждения «Я испытываю затруднения при пользовании библиотечной системой поиска литературы» у студентов различных факультетов, %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68875982"/>
              </p:ext>
            </p:extLst>
          </p:nvPr>
        </p:nvGraphicFramePr>
        <p:xfrm>
          <a:off x="0" y="1214422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3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60672" cy="1039427"/>
          </a:xfrm>
        </p:spPr>
        <p:txBody>
          <a:bodyPr>
            <a:normAutofit/>
          </a:bodyPr>
          <a:lstStyle/>
          <a:p>
            <a:r>
              <a:rPr lang="ru-RU" sz="1800" b="1" dirty="0"/>
              <a:t>Оценка респондентов взаимоотношений в студенческой </a:t>
            </a:r>
            <a:r>
              <a:rPr lang="ru-RU" sz="1800" b="1" dirty="0" smtClean="0"/>
              <a:t>группе, </a:t>
            </a:r>
            <a:r>
              <a:rPr lang="ru-RU" sz="1800" b="1" dirty="0"/>
              <a:t>%</a:t>
            </a:r>
            <a:endParaRPr lang="ru-RU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68112163"/>
              </p:ext>
            </p:extLst>
          </p:nvPr>
        </p:nvGraphicFramePr>
        <p:xfrm>
          <a:off x="0" y="1142984"/>
          <a:ext cx="992985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71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Распределение ответов на вопрос «Много ли у Вас друзей в группе, на курсе, в университете</a:t>
            </a:r>
            <a:r>
              <a:rPr lang="ru-RU" sz="1800" b="1" dirty="0" smtClean="0"/>
              <a:t>?», %</a:t>
            </a:r>
            <a:endParaRPr lang="ru-RU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55623584"/>
              </p:ext>
            </p:extLst>
          </p:nvPr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145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Распределение ответов на вопрос «Много ли у Вас друзей в группе, на курсе, в университете?» по факультетам, %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3547852"/>
              </p:ext>
            </p:extLst>
          </p:nvPr>
        </p:nvGraphicFramePr>
        <p:xfrm>
          <a:off x="214282" y="1785926"/>
          <a:ext cx="878687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23619" y="1628800"/>
            <a:ext cx="8028384" cy="854968"/>
          </a:xfrm>
          <a:prstGeom prst="rect">
            <a:avLst/>
          </a:prstGeom>
        </p:spPr>
        <p:txBody>
          <a:bodyPr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Вариант ответа «Нет друзей»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082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81145193"/>
              </p:ext>
            </p:extLst>
          </p:nvPr>
        </p:nvGraphicFramePr>
        <p:xfrm>
          <a:off x="285720" y="764704"/>
          <a:ext cx="8462744" cy="566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30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Распределение ответов на вопрос «Если у Вас возникают проблемы, связанные с учебой, к кому Вы обращаетесь</a:t>
            </a:r>
            <a:r>
              <a:rPr lang="ru-RU" sz="2000" b="1" dirty="0" smtClean="0"/>
              <a:t>?», %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60902630"/>
              </p:ext>
            </p:extLst>
          </p:nvPr>
        </p:nvGraphicFramePr>
        <p:xfrm>
          <a:off x="142844" y="1428736"/>
          <a:ext cx="9001156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078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Распределение ответов на вопрос «Если у Вас возникают проблемы, связанные с учебой, к кому Вы обращаетесь?» по факультетам, %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32874441"/>
              </p:ext>
            </p:extLst>
          </p:nvPr>
        </p:nvGraphicFramePr>
        <p:xfrm>
          <a:off x="-180528" y="620688"/>
          <a:ext cx="9324528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437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Степень совпадения представлений студентов о студенческой жизни и об учебе с реальностью, %</a:t>
            </a:r>
            <a:endParaRPr lang="ru-RU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61956523"/>
              </p:ext>
            </p:extLst>
          </p:nvPr>
        </p:nvGraphicFramePr>
        <p:xfrm>
          <a:off x="25152" y="617836"/>
          <a:ext cx="8880648" cy="6240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4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Негативные желания студентов, связанные с учебой, %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«Не пойти на занятия»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05697758"/>
              </p:ext>
            </p:extLst>
          </p:nvPr>
        </p:nvGraphicFramePr>
        <p:xfrm>
          <a:off x="0" y="836712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Негативные желания студентов, связанные с учебой, %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«Бросить учебу»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09594801"/>
              </p:ext>
            </p:extLst>
          </p:nvPr>
        </p:nvGraphicFramePr>
        <p:xfrm>
          <a:off x="0" y="785794"/>
          <a:ext cx="9144000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Негативные желания студентов, связанные с учебой, %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«ИЗМНИТЬ ПРОФИЛЬ ОБУЧЕНИЯ»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74990636"/>
              </p:ext>
            </p:extLst>
          </p:nvPr>
        </p:nvGraphicFramePr>
        <p:xfrm>
          <a:off x="-71502" y="1000108"/>
          <a:ext cx="9215502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508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8572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Субъективная оценка чувств и переживаний студентов-первокурсников КГМУ по факультетам, %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30922082"/>
              </p:ext>
            </p:extLst>
          </p:nvPr>
        </p:nvGraphicFramePr>
        <p:xfrm>
          <a:off x="0" y="928670"/>
          <a:ext cx="900115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8572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Субъективная оценка чувств и переживаний студентов-первокурсников КГМУ по факультетам, %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42140226"/>
              </p:ext>
            </p:extLst>
          </p:nvPr>
        </p:nvGraphicFramePr>
        <p:xfrm>
          <a:off x="-142908" y="1214422"/>
          <a:ext cx="9286908" cy="596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620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8572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Субъективная оценка чувств и переживаний студентов-первокурсников КГМУ по факультетам, %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4905486"/>
              </p:ext>
            </p:extLst>
          </p:nvPr>
        </p:nvGraphicFramePr>
        <p:xfrm>
          <a:off x="0" y="1071546"/>
          <a:ext cx="91440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15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4270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Субъективная оценка чувств и переживаний студентов-первокурсников КГМУ по факультетам, %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48434076"/>
              </p:ext>
            </p:extLst>
          </p:nvPr>
        </p:nvGraphicFramePr>
        <p:xfrm>
          <a:off x="0" y="1214422"/>
          <a:ext cx="91440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15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AppData\Local\Microsoft\Windows\Temporary Internet Files\Content.IE5\TYG7DMG5\feedback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118" y="4848912"/>
            <a:ext cx="3027882" cy="20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0429122"/>
              </p:ext>
            </p:extLst>
          </p:nvPr>
        </p:nvGraphicFramePr>
        <p:xfrm>
          <a:off x="611560" y="480978"/>
          <a:ext cx="79928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875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1429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Субъективная оценка чувств и переживаний студентов-первокурсников КГМУ по факультетам, %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3203330"/>
              </p:ext>
            </p:extLst>
          </p:nvPr>
        </p:nvGraphicFramePr>
        <p:xfrm>
          <a:off x="-142908" y="1142984"/>
          <a:ext cx="9286908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15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Распределение ответов на вопрос «Нравиться ли Вам в целом в университете?», %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93822361"/>
              </p:ext>
            </p:extLst>
          </p:nvPr>
        </p:nvGraphicFramePr>
        <p:xfrm>
          <a:off x="0" y="1214422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36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60672" cy="1039427"/>
          </a:xfrm>
        </p:spPr>
        <p:txBody>
          <a:bodyPr>
            <a:normAutofit/>
          </a:bodyPr>
          <a:lstStyle/>
          <a:p>
            <a:r>
              <a:rPr lang="ru-RU" sz="2800" b="1" dirty="0"/>
              <a:t>Чувство, возникающее у студентов при упоминании университета, %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40510023"/>
              </p:ext>
            </p:extLst>
          </p:nvPr>
        </p:nvGraphicFramePr>
        <p:xfrm>
          <a:off x="0" y="1071546"/>
          <a:ext cx="942978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40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24889"/>
          </a:xfrm>
        </p:spPr>
        <p:txBody>
          <a:bodyPr>
            <a:normAutofit fontScale="85000" lnSpcReduction="10000"/>
          </a:bodyPr>
          <a:lstStyle/>
          <a:p>
            <a:pPr marL="114300" indent="0" algn="r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по воспитательной работе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18.03.2021 г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Заслушав и обсудив доклад специалиста ОМКО УМУ КГМУ Головиной О.В. «Адаптация первокурсников к корпоративной культуре вуза» Совет постановил:</a:t>
            </a:r>
          </a:p>
          <a:p>
            <a:pPr marL="114300" lv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Продолжить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социологических исследований по оценке уровня адаптации к обучению в университете студентов-первокурсников.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исполнения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март, ежегодно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начальника ОМКО УМУ КГМУ, доцент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Солянина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В.А.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Разместить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по оценке уровня адаптации к обучению в университете студентов-первокурсников на официальном сайте КГМУ.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исполнения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апрель,  2021г.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начальника ОМКО УМУ КГМУ, доцент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Солянина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В.А.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Контроль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исполнением решения возложить на проректора по воспитательной работе, социальному развитию и связям с общественностью, доцента Кузнецову А.А.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1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734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94136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адаптационного лагеря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первокурсников, %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97750786"/>
              </p:ext>
            </p:extLst>
          </p:nvPr>
        </p:nvGraphicFramePr>
        <p:xfrm>
          <a:off x="-27642" y="983994"/>
          <a:ext cx="9928234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 проявления утверждения «Я испытываю проблему с нахождением расписания для своей группы» у студентов различных факультетов, %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92515901"/>
              </p:ext>
            </p:extLst>
          </p:nvPr>
        </p:nvGraphicFramePr>
        <p:xfrm>
          <a:off x="0" y="764704"/>
          <a:ext cx="9144000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 проявления утверждения </a:t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«Я испытываю проблему с нахождением себе занятия во время «окна» у студентов различных факультетов, %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62625646"/>
              </p:ext>
            </p:extLst>
          </p:nvPr>
        </p:nvGraphicFramePr>
        <p:xfrm>
          <a:off x="0" y="1052736"/>
          <a:ext cx="9324528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57158" y="285728"/>
            <a:ext cx="8501122" cy="830706"/>
          </a:xfrm>
        </p:spPr>
        <p:txBody>
          <a:bodyPr/>
          <a:lstStyle/>
          <a:p>
            <a:r>
              <a:rPr lang="ru-RU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Частота  проявления утверждения </a:t>
            </a:r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«Я не знаю, где находится какой-либо университетский корпус»</a:t>
            </a:r>
            <a:r>
              <a:rPr lang="ru-RU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, %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01312443"/>
              </p:ext>
            </p:extLst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1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572560" cy="639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Частота  проявления утверждения «Бывает, что я путаю четную и нечетную недели в расписании», %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48875779"/>
              </p:ext>
            </p:extLst>
          </p:nvPr>
        </p:nvGraphicFramePr>
        <p:xfrm>
          <a:off x="214282" y="285728"/>
          <a:ext cx="9036496" cy="721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892480" cy="1039427"/>
          </a:xfrm>
        </p:spPr>
        <p:txBody>
          <a:bodyPr>
            <a:noAutofit/>
          </a:bodyPr>
          <a:lstStyle/>
          <a:p>
            <a:r>
              <a:rPr lang="ru-RU" sz="1600" b="1" dirty="0"/>
              <a:t>Частота  проявления утверждения «Мне трудно ориентироваться в университете (находить расписание, библиотеку, социальный центр, бухгалтерию)» у студентов различных факультетов, %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32375899"/>
              </p:ext>
            </p:extLst>
          </p:nvPr>
        </p:nvGraphicFramePr>
        <p:xfrm>
          <a:off x="-108520" y="692696"/>
          <a:ext cx="914501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621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4f78120f0f2b2121a28767e16786ce357746e16"/>
  <p:tag name="ISPRING_RESOURCE_PATHS_HASH_PRESENTER" val="331e43eb2eb629a47c6448a8fe7471be23be1a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2685</TotalTime>
  <Words>703</Words>
  <Application>Microsoft Office PowerPoint</Application>
  <PresentationFormat>Экран (4:3)</PresentationFormat>
  <Paragraphs>56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Аптека</vt:lpstr>
      <vt:lpstr>Оценка степени адаптации студентов-первокурсников к обучению в университете</vt:lpstr>
      <vt:lpstr>Презентация PowerPoint</vt:lpstr>
      <vt:lpstr>Презентация PowerPoint</vt:lpstr>
      <vt:lpstr>Участие в работе адаптационного лагеря  для первокурсников, %</vt:lpstr>
      <vt:lpstr>Частота  проявления утверждения «Я испытываю проблему с нахождением расписания для своей группы» у студентов различных факультетов, %</vt:lpstr>
      <vt:lpstr>Частота  проявления утверждения  «Я испытываю проблему с нахождением себе занятия во время «окна» у студентов различных факультетов, %</vt:lpstr>
      <vt:lpstr>Презентация PowerPoint</vt:lpstr>
      <vt:lpstr>Презентация PowerPoint</vt:lpstr>
      <vt:lpstr>Частота  проявления утверждения «Мне трудно ориентироваться в университете (находить расписание, библиотеку, социальный центр, бухгалтерию)» у студентов различных факультетов, % </vt:lpstr>
      <vt:lpstr>Частота  проявления утверждения «Я не успеваю записывать за преподавателями» у студентов различных факультетов, % </vt:lpstr>
      <vt:lpstr>Частота  проявления утверждения «Мне трудно проследить общую нить рассуждения преподавателя во время лекции» у студентов различных факультетов, %</vt:lpstr>
      <vt:lpstr>Частота  проявления утверждения «Вследствие того, что домашние задания очень большие, я испытываю проблемы с их полным выполнением» у студентов различных факультетов, %</vt:lpstr>
      <vt:lpstr>Частота  проявления утверждения «Преподаватели спрашивают больше, чем они объясняют» у студентов различных факультетов, %</vt:lpstr>
      <vt:lpstr>Частота  проявления утверждения «Я испытываю затруднения в связи с учебной нагрузкой в университете» у студентов различных факультетов, %</vt:lpstr>
      <vt:lpstr>Частота  проявления утверждения «Мне не хватает времени на сон, чтобы полноценно отдохнуть» у студентов различных факультетов, %</vt:lpstr>
      <vt:lpstr>Частота  проявления утверждения «Я испытываю затруднения при пользовании библиотечной системой поиска литературы» у студентов различных факультетов, % </vt:lpstr>
      <vt:lpstr>Оценка респондентов взаимоотношений в студенческой группе, %</vt:lpstr>
      <vt:lpstr>Распределение ответов на вопрос «Много ли у Вас друзей в группе, на курсе, в университете?», %</vt:lpstr>
      <vt:lpstr>Распределение ответов на вопрос «Много ли у Вас друзей в группе, на курсе, в университете?» по факультетам, %</vt:lpstr>
      <vt:lpstr>Распределение ответов на вопрос «Если у Вас возникают проблемы, связанные с учебой, к кому Вы обращаетесь?», % </vt:lpstr>
      <vt:lpstr>Распределение ответов на вопрос «Если у Вас возникают проблемы, связанные с учебой, к кому Вы обращаетесь?» по факультетам, % </vt:lpstr>
      <vt:lpstr>Степень совпадения представлений студентов о студенческой жизни и об учебе с реальностью, %</vt:lpstr>
      <vt:lpstr>Негативные желания студентов, связанные с учебой, % «Не пойти на занятия»</vt:lpstr>
      <vt:lpstr>Негативные желания студентов, связанные с учебой, % «Бросить учебу»</vt:lpstr>
      <vt:lpstr>Негативные желания студентов, связанные с учебой, % «ИЗМНИТЬ ПРОФИЛЬ ОБУЧЕНИЯ»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 ответов на вопрос «Нравиться ли Вам в целом в университете?», %</vt:lpstr>
      <vt:lpstr>Чувство, возникающее у студентов при упоминании университета, %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166</cp:revision>
  <cp:lastPrinted>2019-05-21T12:34:18Z</cp:lastPrinted>
  <dcterms:created xsi:type="dcterms:W3CDTF">2016-03-14T20:45:38Z</dcterms:created>
  <dcterms:modified xsi:type="dcterms:W3CDTF">2021-03-18T10:17:23Z</dcterms:modified>
</cp:coreProperties>
</file>