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72" r:id="rId6"/>
    <p:sldId id="271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550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A6C9-40E6-4F13-8852-EB66B4E3E8F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9281-331B-4AD5-BD9F-A7415EC84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A6C9-40E6-4F13-8852-EB66B4E3E8F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9281-331B-4AD5-BD9F-A7415EC84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A6C9-40E6-4F13-8852-EB66B4E3E8F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9281-331B-4AD5-BD9F-A7415EC84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A6C9-40E6-4F13-8852-EB66B4E3E8F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9281-331B-4AD5-BD9F-A7415EC84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A6C9-40E6-4F13-8852-EB66B4E3E8F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9281-331B-4AD5-BD9F-A7415EC84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A6C9-40E6-4F13-8852-EB66B4E3E8F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9281-331B-4AD5-BD9F-A7415EC84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A6C9-40E6-4F13-8852-EB66B4E3E8F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9281-331B-4AD5-BD9F-A7415EC84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A6C9-40E6-4F13-8852-EB66B4E3E8F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9281-331B-4AD5-BD9F-A7415EC84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A6C9-40E6-4F13-8852-EB66B4E3E8F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9281-331B-4AD5-BD9F-A7415EC84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A6C9-40E6-4F13-8852-EB66B4E3E8F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9281-331B-4AD5-BD9F-A7415EC84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A6C9-40E6-4F13-8852-EB66B4E3E8F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9281-331B-4AD5-BD9F-A7415EC84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5A6C9-40E6-4F13-8852-EB66B4E3E8F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B9281-331B-4AD5-BD9F-A7415EC84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2769__sky-clouds-rays_p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798"/>
            <a:ext cx="6400800" cy="79059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 </a:t>
            </a:r>
          </a:p>
          <a:p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5" name="Рисунок 4" descr="Эмблема_КГМ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827685"/>
            <a:ext cx="308453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987824" y="4941168"/>
            <a:ext cx="4422586" cy="1631216"/>
          </a:xfrm>
          <a:prstGeom prst="rect">
            <a:avLst/>
          </a:prstGeom>
          <a:solidFill>
            <a:schemeClr val="accent5">
              <a:lumMod val="75000"/>
              <a:alpha val="32000"/>
            </a:schemeClr>
          </a:solidFill>
          <a:ln w="22225">
            <a:solidFill>
              <a:schemeClr val="accent5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Куратор отряда: Черней С.В. 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Руководитель отряда: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студентка 4 курса факультета социальной работы Веселова Татьяна</a:t>
            </a:r>
            <a:endParaRPr lang="ru-RU" sz="2000" dirty="0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92869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ГБОУ ВПО КГМУ МИНЗДРАВА РОССИИ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9770" y="3284984"/>
            <a:ext cx="5760640" cy="1200329"/>
          </a:xfrm>
          <a:prstGeom prst="rect">
            <a:avLst/>
          </a:prstGeom>
          <a:solidFill>
            <a:schemeClr val="accent5">
              <a:lumMod val="75000"/>
              <a:alpha val="32000"/>
            </a:schemeClr>
          </a:solidFill>
          <a:ln w="22225">
            <a:solidFill>
              <a:schemeClr val="accent5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Волонтёрский отряд</a:t>
            </a:r>
            <a:endParaRPr lang="en-US" sz="3600" dirty="0" smtClean="0">
              <a:solidFill>
                <a:schemeClr val="accent5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STOP-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СПИД</a:t>
            </a:r>
          </a:p>
        </p:txBody>
      </p:sp>
      <p:pic>
        <p:nvPicPr>
          <p:cNvPr id="10" name="Рисунок 9" descr="5_d8af9ee4eaa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714356"/>
            <a:ext cx="2869405" cy="229552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8" name="Содержимое 7" descr="PPZHX8Fzv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916832"/>
            <a:ext cx="67959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79512" y="476672"/>
            <a:ext cx="8786842" cy="954107"/>
          </a:xfrm>
          <a:prstGeom prst="rect">
            <a:avLst/>
          </a:prstGeom>
          <a:solidFill>
            <a:schemeClr val="bg1">
              <a:alpha val="63000"/>
            </a:schemeClr>
          </a:solidFill>
          <a:ln w="25400">
            <a:solidFill>
              <a:schemeClr val="accent5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Участие в общегородских мероприятиях, посвящённых Дню трезвости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8" name="Содержимое 7" descr="TlMNsejo0k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785926"/>
            <a:ext cx="6737402" cy="507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99592" y="260648"/>
            <a:ext cx="7215239" cy="1384995"/>
          </a:xfrm>
          <a:prstGeom prst="rect">
            <a:avLst/>
          </a:prstGeom>
          <a:solidFill>
            <a:schemeClr val="bg1">
              <a:alpha val="56000"/>
            </a:schemeClr>
          </a:solidFill>
          <a:ln w="25400">
            <a:solidFill>
              <a:schemeClr val="accent5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Проведение образовательного семинара на тему «Что такое ВИЧ и СПИД?» со студентами </a:t>
            </a:r>
            <a:r>
              <a:rPr lang="ru-RU" sz="2800" smtClean="0">
                <a:solidFill>
                  <a:schemeClr val="accent5">
                    <a:lumMod val="50000"/>
                  </a:schemeClr>
                </a:solidFill>
              </a:rPr>
              <a:t>образовательных организаций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429684" cy="5951583"/>
          </a:xfrm>
          <a:solidFill>
            <a:schemeClr val="bg1">
              <a:alpha val="59000"/>
            </a:schemeClr>
          </a:solidFill>
          <a:ln w="25400">
            <a:solidFill>
              <a:schemeClr val="accent5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indent="342900" algn="just">
              <a:buNone/>
            </a:pPr>
            <a:endParaRPr lang="ru-RU" sz="3600" b="1" dirty="0" smtClean="0">
              <a:solidFill>
                <a:schemeClr val="tx2"/>
              </a:solidFill>
              <a:latin typeface="Gabriola" pitchFamily="82" charset="0"/>
              <a:cs typeface="Angsana New" pitchFamily="18" charset="-34"/>
            </a:endParaRPr>
          </a:p>
          <a:p>
            <a:pPr indent="342900" algn="just">
              <a:buNone/>
            </a:pPr>
            <a:endParaRPr lang="ru-RU" sz="3600" b="1" dirty="0" smtClean="0">
              <a:solidFill>
                <a:schemeClr val="tx2"/>
              </a:solidFill>
              <a:latin typeface="Gabriola" pitchFamily="82" charset="0"/>
              <a:cs typeface="Angsana New" pitchFamily="18" charset="-34"/>
            </a:endParaRPr>
          </a:p>
          <a:p>
            <a:pPr indent="342900" algn="just"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Gabriola" pitchFamily="82" charset="0"/>
                <a:cs typeface="Angsana New" pitchFamily="18" charset="-34"/>
              </a:rPr>
              <a:t>Целью волонтерского отряда является проведение профилактических мероприятий по борьбе со СПИДом </a:t>
            </a:r>
            <a:r>
              <a:rPr lang="ru-RU" sz="3600" b="1" dirty="0">
                <a:solidFill>
                  <a:schemeClr val="tx2"/>
                </a:solidFill>
                <a:latin typeface="Gabriola" pitchFamily="82" charset="0"/>
                <a:cs typeface="Angsana New" pitchFamily="18" charset="-34"/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  <a:latin typeface="Gabriola" pitchFamily="82" charset="0"/>
                <a:cs typeface="Angsana New" pitchFamily="18" charset="-34"/>
              </a:rPr>
              <a:t>в </a:t>
            </a:r>
            <a:r>
              <a:rPr lang="ru-RU" sz="3600" b="1" dirty="0" smtClean="0">
                <a:solidFill>
                  <a:schemeClr val="tx2"/>
                </a:solidFill>
                <a:latin typeface="Gabriola" pitchFamily="82" charset="0"/>
                <a:cs typeface="Angsana New" pitchFamily="18" charset="-34"/>
              </a:rPr>
              <a:t> молодежной среде.</a:t>
            </a:r>
            <a:endParaRPr lang="ru-RU" sz="3600" b="1" dirty="0">
              <a:solidFill>
                <a:schemeClr val="tx2"/>
              </a:solidFill>
              <a:latin typeface="Gabriola" pitchFamily="82" charset="0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429684" cy="5951583"/>
          </a:xfrm>
          <a:solidFill>
            <a:schemeClr val="bg1">
              <a:alpha val="59000"/>
            </a:schemeClr>
          </a:solidFill>
          <a:ln w="25400">
            <a:solidFill>
              <a:schemeClr val="accent5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indent="342900" algn="just">
              <a:buNone/>
            </a:pPr>
            <a:r>
              <a:rPr lang="ru-RU" sz="39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ngsana New" pitchFamily="18" charset="-34"/>
              </a:rPr>
              <a:t>Волонтерский отряд </a:t>
            </a:r>
            <a:r>
              <a:rPr lang="en-US" sz="39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ngsana New" pitchFamily="18" charset="-34"/>
              </a:rPr>
              <a:t>STOP-</a:t>
            </a:r>
            <a:r>
              <a:rPr lang="ru-RU" sz="39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ngsana New" pitchFamily="18" charset="-34"/>
              </a:rPr>
              <a:t>СПИД реализует следующие задачи:</a:t>
            </a:r>
          </a:p>
          <a:p>
            <a:pPr indent="342900" algn="just"/>
            <a:r>
              <a:rPr lang="ru-RU" sz="3600" b="1" dirty="0" smtClean="0">
                <a:solidFill>
                  <a:schemeClr val="tx2"/>
                </a:solidFill>
                <a:latin typeface="Gabriola" pitchFamily="82" charset="0"/>
                <a:cs typeface="Angsana New" pitchFamily="18" charset="-34"/>
              </a:rPr>
              <a:t>Мотивация студентов  к участию в профилактических мероприятиях</a:t>
            </a:r>
          </a:p>
          <a:p>
            <a:pPr indent="342900" algn="just"/>
            <a:r>
              <a:rPr lang="ru-RU" sz="3600" b="1" dirty="0" smtClean="0">
                <a:solidFill>
                  <a:schemeClr val="tx2"/>
                </a:solidFill>
                <a:latin typeface="Gabriola" pitchFamily="82" charset="0"/>
                <a:cs typeface="Angsana New" pitchFamily="18" charset="-34"/>
              </a:rPr>
              <a:t>Повышение уровня информированности молодежи по вопросам профилактики ВИЧ-инфекции</a:t>
            </a:r>
          </a:p>
          <a:p>
            <a:pPr indent="342900" algn="just"/>
            <a:r>
              <a:rPr lang="ru-RU" sz="3600" b="1" dirty="0" smtClean="0">
                <a:solidFill>
                  <a:schemeClr val="tx2"/>
                </a:solidFill>
                <a:latin typeface="Gabriola" pitchFamily="82" charset="0"/>
                <a:cs typeface="Angsana New" pitchFamily="18" charset="-34"/>
              </a:rPr>
              <a:t>Формирование у молодежи навыков ответственного отношения к своему здоровью</a:t>
            </a:r>
          </a:p>
          <a:p>
            <a:pPr indent="342900" algn="just"/>
            <a:r>
              <a:rPr lang="ru-RU" sz="3600" b="1" dirty="0" smtClean="0">
                <a:solidFill>
                  <a:schemeClr val="tx2"/>
                </a:solidFill>
                <a:latin typeface="Gabriola" pitchFamily="82" charset="0"/>
                <a:cs typeface="Angsana New" pitchFamily="18" charset="-34"/>
              </a:rPr>
              <a:t>Воспитание у молодежи толерантного отношения к ВИЧ-инфицированным</a:t>
            </a:r>
          </a:p>
          <a:p>
            <a:pPr indent="342900" algn="just"/>
            <a:r>
              <a:rPr lang="ru-RU" sz="3600" b="1" dirty="0" smtClean="0">
                <a:solidFill>
                  <a:schemeClr val="tx2"/>
                </a:solidFill>
                <a:latin typeface="Gabriola" pitchFamily="82" charset="0"/>
                <a:cs typeface="Angsana New" pitchFamily="18" charset="-34"/>
              </a:rPr>
              <a:t>Проведение </a:t>
            </a:r>
            <a:r>
              <a:rPr lang="ru-RU" sz="3600" b="1" dirty="0" err="1" smtClean="0">
                <a:solidFill>
                  <a:schemeClr val="tx2"/>
                </a:solidFill>
                <a:latin typeface="Gabriola" pitchFamily="82" charset="0"/>
                <a:cs typeface="Angsana New" pitchFamily="18" charset="-34"/>
              </a:rPr>
              <a:t>тренинговых</a:t>
            </a:r>
            <a:r>
              <a:rPr lang="ru-RU" sz="3600" b="1" dirty="0" smtClean="0">
                <a:solidFill>
                  <a:schemeClr val="tx2"/>
                </a:solidFill>
                <a:latin typeface="Gabriola" pitchFamily="82" charset="0"/>
                <a:cs typeface="Angsana New" pitchFamily="18" charset="-34"/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  <a:latin typeface="Gabriola" pitchFamily="82" charset="0"/>
                <a:cs typeface="Angsana New" pitchFamily="18" charset="-34"/>
              </a:rPr>
              <a:t>занятий, </a:t>
            </a:r>
            <a:r>
              <a:rPr lang="ru-RU" sz="3600" b="1" dirty="0" smtClean="0">
                <a:solidFill>
                  <a:schemeClr val="tx2"/>
                </a:solidFill>
                <a:latin typeface="Gabriola" pitchFamily="82" charset="0"/>
                <a:cs typeface="Angsana New" pitchFamily="18" charset="-34"/>
              </a:rPr>
              <a:t>акций, лекций, бесед, мастер-классов и деловых игр.</a:t>
            </a:r>
          </a:p>
          <a:p>
            <a:pPr indent="342900" algn="just"/>
            <a:endParaRPr lang="ru-RU" sz="3600" b="1" dirty="0" smtClean="0">
              <a:solidFill>
                <a:schemeClr val="tx2"/>
              </a:solidFill>
              <a:latin typeface="Gabriola" pitchFamily="82" charset="0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53207"/>
            <a:ext cx="8429684" cy="5951583"/>
          </a:xfrm>
          <a:solidFill>
            <a:schemeClr val="bg1">
              <a:alpha val="59000"/>
            </a:schemeClr>
          </a:solidFill>
          <a:ln w="25400">
            <a:solidFill>
              <a:schemeClr val="accent5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indent="342900" algn="just">
              <a:buNone/>
            </a:pPr>
            <a:endParaRPr lang="ru-RU" sz="3600" b="1" dirty="0" smtClean="0">
              <a:solidFill>
                <a:schemeClr val="tx2"/>
              </a:solidFill>
              <a:latin typeface="Gabriola" pitchFamily="82" charset="0"/>
              <a:cs typeface="Angsana New" pitchFamily="18" charset="-34"/>
            </a:endParaRPr>
          </a:p>
          <a:p>
            <a:pPr indent="342900" algn="just">
              <a:buNone/>
            </a:pPr>
            <a:endParaRPr lang="ru-RU" sz="3600" b="1" dirty="0" smtClean="0">
              <a:solidFill>
                <a:schemeClr val="tx2"/>
              </a:solidFill>
              <a:latin typeface="Gabriola" pitchFamily="82" charset="0"/>
              <a:cs typeface="Angsana New" pitchFamily="18" charset="-34"/>
            </a:endParaRPr>
          </a:p>
          <a:p>
            <a:pPr indent="342900" algn="just">
              <a:buNone/>
            </a:pPr>
            <a:endParaRPr lang="ru-RU" sz="3600" b="1" dirty="0" smtClean="0">
              <a:solidFill>
                <a:schemeClr val="tx2"/>
              </a:solidFill>
              <a:latin typeface="Gabriola" pitchFamily="82" charset="0"/>
              <a:cs typeface="Angsana New" pitchFamily="18" charset="-34"/>
            </a:endParaRPr>
          </a:p>
          <a:p>
            <a:pPr indent="342900" algn="just"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Gabriola" pitchFamily="82" charset="0"/>
                <a:cs typeface="Angsana New" pitchFamily="18" charset="-34"/>
              </a:rPr>
              <a:t>Социальным п</a:t>
            </a:r>
            <a:r>
              <a:rPr lang="ru-RU" sz="3600" b="1" dirty="0" smtClean="0">
                <a:solidFill>
                  <a:schemeClr val="tx2"/>
                </a:solidFill>
                <a:latin typeface="Gabriola" pitchFamily="82" charset="0"/>
                <a:cs typeface="Angsana New" pitchFamily="18" charset="-34"/>
              </a:rPr>
              <a:t>артнером волонтерского отряда </a:t>
            </a:r>
            <a:r>
              <a:rPr lang="en-US" sz="3600" b="1" dirty="0" smtClean="0">
                <a:solidFill>
                  <a:schemeClr val="tx2"/>
                </a:solidFill>
                <a:latin typeface="Gabriola" pitchFamily="82" charset="0"/>
                <a:cs typeface="Angsana New" pitchFamily="18" charset="-34"/>
              </a:rPr>
              <a:t>STOP-</a:t>
            </a:r>
            <a:r>
              <a:rPr lang="ru-RU" sz="3600" b="1" dirty="0" smtClean="0">
                <a:solidFill>
                  <a:schemeClr val="tx2"/>
                </a:solidFill>
                <a:latin typeface="Gabriola" pitchFamily="82" charset="0"/>
                <a:cs typeface="Angsana New" pitchFamily="18" charset="-34"/>
              </a:rPr>
              <a:t>СПИД </a:t>
            </a:r>
            <a:r>
              <a:rPr lang="ru-RU" sz="3600" b="1" dirty="0" smtClean="0">
                <a:solidFill>
                  <a:schemeClr val="tx2"/>
                </a:solidFill>
                <a:latin typeface="Gabriola" pitchFamily="82" charset="0"/>
                <a:cs typeface="Angsana New" pitchFamily="18" charset="-34"/>
              </a:rPr>
              <a:t>является   </a:t>
            </a:r>
            <a:r>
              <a:rPr lang="ru-RU" sz="3600" b="1" dirty="0" smtClean="0">
                <a:solidFill>
                  <a:schemeClr val="tx2"/>
                </a:solidFill>
                <a:latin typeface="Gabriola" pitchFamily="82" charset="0"/>
                <a:cs typeface="Angsana New" pitchFamily="18" charset="-34"/>
              </a:rPr>
              <a:t>Центр СПИД ОБУЗ «Курский кожно-венерологический  диспансер»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32656"/>
            <a:ext cx="8429684" cy="5951583"/>
          </a:xfrm>
          <a:solidFill>
            <a:schemeClr val="bg1">
              <a:alpha val="59000"/>
            </a:schemeClr>
          </a:solidFill>
          <a:ln w="25400">
            <a:solidFill>
              <a:schemeClr val="accent5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indent="342900" algn="ctr">
              <a:buNone/>
            </a:pPr>
            <a:r>
              <a:rPr lang="ru-RU" sz="5400" b="1" dirty="0" smtClean="0">
                <a:solidFill>
                  <a:schemeClr val="tx2"/>
                </a:solidFill>
                <a:latin typeface="Gabriola" pitchFamily="82" charset="0"/>
                <a:cs typeface="Angsana New" pitchFamily="18" charset="-34"/>
              </a:rPr>
              <a:t>Направления деятельности</a:t>
            </a:r>
            <a:r>
              <a:rPr lang="ru-RU" sz="5400" b="1" dirty="0" smtClean="0">
                <a:solidFill>
                  <a:schemeClr val="tx2"/>
                </a:solidFill>
                <a:latin typeface="Gabriola" pitchFamily="82" charset="0"/>
                <a:cs typeface="Angsana New" pitchFamily="18" charset="-34"/>
              </a:rPr>
              <a:t>:</a:t>
            </a:r>
          </a:p>
          <a:p>
            <a:pPr indent="342900" algn="ctr">
              <a:buNone/>
            </a:pPr>
            <a:endParaRPr lang="ru-RU" sz="3600" b="1" dirty="0" smtClean="0">
              <a:solidFill>
                <a:schemeClr val="tx2"/>
              </a:solidFill>
              <a:latin typeface="Gabriola" pitchFamily="82" charset="0"/>
              <a:cs typeface="Angsana New" pitchFamily="18" charset="-34"/>
            </a:endParaRPr>
          </a:p>
          <a:p>
            <a:pPr indent="342900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профилактика социально-негативных явлений в молодёжной среде;</a:t>
            </a:r>
          </a:p>
          <a:p>
            <a:pPr indent="342900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популяризация здорового образа жизни.</a:t>
            </a:r>
          </a:p>
          <a:p>
            <a:pPr indent="342900" algn="just"/>
            <a:endParaRPr lang="ru-RU" sz="3600" b="1" dirty="0" smtClean="0">
              <a:solidFill>
                <a:schemeClr val="tx2"/>
              </a:solidFill>
              <a:latin typeface="Gabriola" pitchFamily="82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44408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9"/>
            <a:ext cx="8429684" cy="6311623"/>
          </a:xfrm>
          <a:solidFill>
            <a:schemeClr val="bg1">
              <a:alpha val="59000"/>
            </a:schemeClr>
          </a:solidFill>
          <a:ln w="25400">
            <a:solidFill>
              <a:schemeClr val="accent5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</a:rPr>
              <a:t>За 2015 год волонтёрским отрядом «</a:t>
            </a:r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</a:rPr>
              <a:t>STOP-</a:t>
            </a:r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</a:rPr>
              <a:t>СПИД» были проведены следующие акции и профилактические мероприятия:</a:t>
            </a:r>
          </a:p>
          <a:p>
            <a:pPr>
              <a:buNone/>
            </a:pPr>
            <a:endParaRPr lang="ru-RU" sz="5400" dirty="0" smtClean="0"/>
          </a:p>
          <a:p>
            <a:pPr>
              <a:buNone/>
            </a:pPr>
            <a:r>
              <a:rPr lang="ru-RU" sz="5400" dirty="0" smtClean="0">
                <a:latin typeface="Courier New" pitchFamily="49" charset="0"/>
                <a:cs typeface="Courier New" pitchFamily="49" charset="0"/>
              </a:rPr>
              <a:t>- Проведены ежегодные акции по профилактике негативных явлений в молодёжной среде;</a:t>
            </a:r>
          </a:p>
          <a:p>
            <a:pPr algn="just">
              <a:buNone/>
            </a:pPr>
            <a:r>
              <a:rPr lang="ru-RU" sz="5400" dirty="0" smtClean="0">
                <a:latin typeface="Courier New" pitchFamily="49" charset="0"/>
                <a:cs typeface="Courier New" pitchFamily="49" charset="0"/>
              </a:rPr>
              <a:t>- Проведены занятия(чтение лекции, круглые столы) с организованной молодёжью по вопросам профилактики социально негативных явлений на базе «КГМУ», «Курского колледжа культуры», «ЮЗГУ», «Курского базового медицинского колледжа», «Курского медико-фармацевтического колледжа», школах </a:t>
            </a:r>
            <a:r>
              <a:rPr lang="ru-RU" sz="5400" dirty="0" err="1" smtClean="0">
                <a:latin typeface="Courier New" pitchFamily="49" charset="0"/>
                <a:cs typeface="Courier New" pitchFamily="49" charset="0"/>
              </a:rPr>
              <a:t>г.Курска</a:t>
            </a:r>
            <a:r>
              <a:rPr lang="ru-RU" sz="5400" dirty="0" smtClean="0">
                <a:latin typeface="Courier New" pitchFamily="49" charset="0"/>
                <a:cs typeface="Courier New" pitchFamily="49" charset="0"/>
              </a:rPr>
              <a:t> и д.р.</a:t>
            </a:r>
          </a:p>
          <a:p>
            <a:pPr indent="342900" algn="just"/>
            <a:endParaRPr lang="ru-RU" sz="3600" b="1" dirty="0" smtClean="0">
              <a:solidFill>
                <a:schemeClr val="tx2"/>
              </a:solidFill>
              <a:latin typeface="Gabriola" pitchFamily="82" charset="0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7" name="Содержимое 6" descr="yqE90JWDbe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2060848"/>
            <a:ext cx="75432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11560" y="285728"/>
            <a:ext cx="7857039" cy="954107"/>
          </a:xfrm>
          <a:prstGeom prst="rect">
            <a:avLst/>
          </a:prstGeom>
          <a:solidFill>
            <a:schemeClr val="bg1">
              <a:alpha val="69000"/>
            </a:schemeClr>
          </a:solidFill>
          <a:ln w="25400">
            <a:solidFill>
              <a:schemeClr val="accent5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Участие в  мероприятии, посвящённому Международному Дню психического здоровья 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728192"/>
          </a:xfrm>
          <a:solidFill>
            <a:schemeClr val="bg1">
              <a:alpha val="54000"/>
            </a:schemeClr>
          </a:solidFill>
          <a:ln w="25400">
            <a:solidFill>
              <a:schemeClr val="accent5">
                <a:lumMod val="50000"/>
              </a:schemeClr>
            </a:solidFill>
            <a:prstDash val="lgDash"/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Проведение ежегодной акции, посвящённой Всемирному дню борьбы со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СПИДом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 descr="9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204864"/>
            <a:ext cx="659395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8" name="Содержимое 7" descr="nqQGk61O3S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484784"/>
            <a:ext cx="7383193" cy="508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14283" y="285728"/>
            <a:ext cx="8501122" cy="830997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>
            <a:solidFill>
              <a:schemeClr val="accent5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Проведение ежегодной акции, посвящённой Дню памяти умерших от СПИДа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265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ГБОУ ВПО КГМУ МИНЗДРАВА РОССИИ</vt:lpstr>
      <vt:lpstr>  </vt:lpstr>
      <vt:lpstr>  </vt:lpstr>
      <vt:lpstr>  </vt:lpstr>
      <vt:lpstr>  </vt:lpstr>
      <vt:lpstr>  </vt:lpstr>
      <vt:lpstr>  </vt:lpstr>
      <vt:lpstr>Проведение ежегодной акции, посвящённой Всемирному дню борьбы со СПИДом  </vt:lpstr>
      <vt:lpstr>  </vt:lpstr>
      <vt:lpstr>  </vt:lpstr>
      <vt:lpstr>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ВПО КГМУ МИНЗДРАВА РОССИИ  Факультет Социальной работы  Кафедра    «Социальной работы»  Проект инклюзивная подготовка детей-инвалидов к будущему обучению в университете «Больше возможностей»   Исполнитель:  Падычева Анна Геннадьевна Факультет социальной работы Курс_3_ Группа_1</dc:title>
  <dc:creator>1</dc:creator>
  <cp:lastModifiedBy>User</cp:lastModifiedBy>
  <cp:revision>32</cp:revision>
  <dcterms:created xsi:type="dcterms:W3CDTF">2015-09-23T14:46:34Z</dcterms:created>
  <dcterms:modified xsi:type="dcterms:W3CDTF">2016-02-16T12:02:29Z</dcterms:modified>
</cp:coreProperties>
</file>