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9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7F-6089-42DA-9E19-1419E75B3CE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323-8A86-491C-854C-B2F3C5711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1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7F-6089-42DA-9E19-1419E75B3CE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323-8A86-491C-854C-B2F3C5711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32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7F-6089-42DA-9E19-1419E75B3CE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323-8A86-491C-854C-B2F3C5711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7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7F-6089-42DA-9E19-1419E75B3CE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323-8A86-491C-854C-B2F3C5711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1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7F-6089-42DA-9E19-1419E75B3CE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323-8A86-491C-854C-B2F3C5711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8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7F-6089-42DA-9E19-1419E75B3CE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323-8A86-491C-854C-B2F3C5711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9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7F-6089-42DA-9E19-1419E75B3CE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323-8A86-491C-854C-B2F3C5711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9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7F-6089-42DA-9E19-1419E75B3CE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323-8A86-491C-854C-B2F3C5711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7F-6089-42DA-9E19-1419E75B3CE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323-8A86-491C-854C-B2F3C5711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1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7F-6089-42DA-9E19-1419E75B3CE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323-8A86-491C-854C-B2F3C5711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96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47F-6089-42DA-9E19-1419E75B3CE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48323-8A86-491C-854C-B2F3C5711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29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D47F-6089-42DA-9E19-1419E75B3CE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48323-8A86-491C-854C-B2F3C5711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6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180" y="1772816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Bahnschrift Light SemiCondensed" panose="020B0502040204020203" pitchFamily="34" charset="0"/>
              </a:rPr>
              <a:t>Профилактика тревоги у детей с сахарным диабетом</a:t>
            </a:r>
            <a:endParaRPr lang="ru-RU" dirty="0">
              <a:latin typeface="Bahnschrift Light Semi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3608" y="378904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Проект выполнили студентки 2 курса 1 группы факультета клинической психологии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Гречкина</a:t>
            </a:r>
            <a:r>
              <a:rPr lang="ru-RU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Дарья Захаровна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Малинова</a:t>
            </a:r>
            <a:r>
              <a:rPr lang="ru-RU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Ольга Андреевна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Туркина Арина Дмитриевна</a:t>
            </a:r>
            <a:endParaRPr lang="ru-RU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02221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ФГБОУ ВО «Курский государственный медицинский университет» Минздрава РФ</a:t>
            </a:r>
            <a:endParaRPr lang="ru-RU" sz="2000" dirty="0"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5916" y="606426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ahnschrift Light SemiCondensed" panose="020B0502040204020203" pitchFamily="34" charset="0"/>
              </a:rPr>
              <a:t>Курск 2023</a:t>
            </a:r>
            <a:endParaRPr lang="ru-RU" sz="2000" dirty="0">
              <a:latin typeface="Bahnschrift Light Semi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757526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ahnschrift Light SemiCondensed" panose="020B0502040204020203" pitchFamily="34" charset="0"/>
              </a:rPr>
              <a:t>Кафедра психологии здоровья и нейропсихологии</a:t>
            </a:r>
            <a:endParaRPr lang="ru-RU" sz="20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2" y="26064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ahnschrift Light SemiCondensed" panose="020B0502040204020203" pitchFamily="34" charset="0"/>
              </a:rPr>
              <a:t>Обратная связь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0713" y="2132856"/>
            <a:ext cx="8102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ahnschrift Light SemiCondensed" panose="020B0502040204020203" pitchFamily="34" charset="0"/>
              </a:rPr>
              <a:t>После завершения тренинга уровень тревоги у 7 участников остался прежним, у 12 снизился.</a:t>
            </a:r>
          </a:p>
          <a:p>
            <a:r>
              <a:rPr lang="ru-RU" sz="2400" dirty="0" smtClean="0">
                <a:latin typeface="Bahnschrift Light SemiCondensed" panose="020B0502040204020203" pitchFamily="34" charset="0"/>
              </a:rPr>
              <a:t>На заключительном </a:t>
            </a:r>
            <a:r>
              <a:rPr lang="ru-RU" sz="2400" dirty="0" err="1" smtClean="0">
                <a:latin typeface="Bahnschrift Light SemiCondensed" panose="020B0502040204020203" pitchFamily="34" charset="0"/>
              </a:rPr>
              <a:t>шеринге</a:t>
            </a:r>
            <a:r>
              <a:rPr lang="ru-RU" sz="2400" dirty="0" smtClean="0">
                <a:latin typeface="Bahnschrift Light SemiCondensed" panose="020B0502040204020203" pitchFamily="34" charset="0"/>
              </a:rPr>
              <a:t> участники высказывались о том, что тренинг им дал, о своем впечатлении от тренинга. </a:t>
            </a:r>
          </a:p>
          <a:p>
            <a:r>
              <a:rPr lang="ru-RU" sz="2400" dirty="0" smtClean="0">
                <a:latin typeface="Bahnschrift Light SemiCondensed" panose="020B0502040204020203" pitchFamily="34" charset="0"/>
              </a:rPr>
              <a:t>Большинство отозвались о тренинге положительно, упражнение «Безопасное место» показалось полезным. </a:t>
            </a:r>
            <a:endParaRPr lang="ru-RU" sz="24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3405" y="952897"/>
            <a:ext cx="3456384" cy="3744416"/>
          </a:xfrm>
          <a:prstGeom prst="rect">
            <a:avLst/>
          </a:prstGeom>
          <a:solidFill>
            <a:srgbClr val="D5EFE8"/>
          </a:solidFill>
          <a:ln>
            <a:solidFill>
              <a:srgbClr val="D5EF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7504" y="292695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ahnschrift Light SemiCondensed" panose="020B0502040204020203" pitchFamily="34" charset="0"/>
              </a:rPr>
              <a:t>Актуальность проекта </a:t>
            </a:r>
            <a:endParaRPr lang="ru-RU" sz="2400" b="1" dirty="0">
              <a:latin typeface="Bahnschrift Light SemiCondensed" panose="020B0502040204020203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763543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i.pinimg.com/564x/7f/85/29/7f852924b4bd56bcaf9fd56b978530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89" y="836712"/>
            <a:ext cx="323820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760" y="1268760"/>
            <a:ext cx="4788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ahnschrift Light SemiCondensed" panose="020B0502040204020203" pitchFamily="34" charset="0"/>
              </a:rPr>
              <a:t>Повышенный уровень тревоги и негативных эмоций связан с эффективностью лечения диабета. Чем выше тревога, тем выше </a:t>
            </a:r>
            <a:r>
              <a:rPr lang="ru-RU" sz="2400" dirty="0" err="1" smtClean="0">
                <a:latin typeface="Bahnschrift Light SemiCondensed" panose="020B0502040204020203" pitchFamily="34" charset="0"/>
              </a:rPr>
              <a:t>инсулинорезистентность</a:t>
            </a:r>
            <a:r>
              <a:rPr lang="ru-RU" sz="2400" dirty="0" smtClean="0">
                <a:latin typeface="Bahnschrift Light SemiCondensed" panose="020B0502040204020203" pitchFamily="34" charset="0"/>
              </a:rPr>
              <a:t>, следовательно лекарства становятся менее действенными.  </a:t>
            </a:r>
            <a:endParaRPr lang="ru-RU" sz="2400" dirty="0">
              <a:latin typeface="Bahnschrift Light Semi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207" y="4281814"/>
            <a:ext cx="478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ahnschrift Light SemiCondensed" panose="020B0502040204020203" pitchFamily="34" charset="0"/>
              </a:rPr>
              <a:t>Целевая аудитория: подростки с диагнозом сахарный диабет.</a:t>
            </a:r>
            <a:endParaRPr lang="ru-RU" sz="2400" dirty="0">
              <a:latin typeface="Bahnschrift Light Semi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51723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ahnschrift Light SemiCondensed" panose="020B0502040204020203" pitchFamily="34" charset="0"/>
              </a:rPr>
              <a:t>Задача представления проекта: информирование подростков о тревоге, помощь в преодолении данного состояния.</a:t>
            </a:r>
            <a:endParaRPr lang="ru-RU" sz="24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8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ahnschrift Light SemiCondensed" panose="020B0502040204020203" pitchFamily="34" charset="0"/>
              </a:rPr>
              <a:t>Цель проекта:</a:t>
            </a:r>
            <a:endParaRPr lang="ru-RU" sz="2400" b="1" dirty="0">
              <a:latin typeface="Bahnschrift Light SemiCondensed" panose="020B0502040204020203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515546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s://sun9-12.userapi.com/impg/2EFvdlp8TZ-Qv4KBx7cNEf9kfrGk4p9eIycBkw/YQi-WOk1fic.jpg?size=427x640&amp;quality=95&amp;sign=42c4bfd09e3179e95aeaad167bcf067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18" y="1330642"/>
            <a:ext cx="2740047" cy="41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622756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ahnschrift Light SemiCondensed" panose="020B0502040204020203" pitchFamily="34" charset="0"/>
              </a:rPr>
              <a:t>Цель проекта </a:t>
            </a:r>
            <a:r>
              <a:rPr lang="ru-RU" sz="2000" dirty="0" smtClean="0">
                <a:latin typeface="Bahnschrift Light SemiCondensed" panose="020B0502040204020203" pitchFamily="34" charset="0"/>
              </a:rPr>
              <a:t>состоит в снижении уровня тревоги у подростков с диагнозом сахарный диабет.  </a:t>
            </a:r>
            <a:endParaRPr lang="ru-RU" sz="2000" dirty="0">
              <a:latin typeface="Bahnschrift Light Semi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412776"/>
            <a:ext cx="532859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Цель согласно методике </a:t>
            </a:r>
            <a:r>
              <a:rPr lang="en-US" sz="2000" b="1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SMART</a:t>
            </a:r>
            <a:r>
              <a:rPr lang="ru-RU" sz="20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 smtClean="0"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pecific</a:t>
            </a:r>
            <a:r>
              <a:rPr lang="ru-RU" sz="20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: снижение уровня тревоги</a:t>
            </a:r>
          </a:p>
          <a:p>
            <a:endParaRPr lang="en-US" sz="2000" dirty="0" smtClean="0"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easurable</a:t>
            </a:r>
            <a:r>
              <a:rPr lang="ru-RU" sz="20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: измерение снижения уровня тревоги путем применения психодиагностических методик до и после проведения тренингов (получение количественного показателя)</a:t>
            </a:r>
          </a:p>
          <a:p>
            <a:endParaRPr lang="ru-RU" sz="2000" dirty="0" smtClean="0"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chievable</a:t>
            </a:r>
            <a:r>
              <a:rPr lang="ru-RU" sz="20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: достижимость заключается в снижении тревоги, а не ее полном устранении</a:t>
            </a:r>
          </a:p>
          <a:p>
            <a:endParaRPr lang="en-US" sz="2000" dirty="0" smtClean="0"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elevant</a:t>
            </a:r>
            <a:r>
              <a:rPr lang="ru-RU" sz="20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: значимость состоит в приобретении опыта тренерами, а также в предполагаемом получении положительного социального эффекта</a:t>
            </a:r>
          </a:p>
          <a:p>
            <a:endParaRPr lang="en-US" sz="2000" dirty="0" smtClean="0"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Bahnschrift Light SemiCondensed" panose="020B0502040204020203" pitchFamily="34" charset="0"/>
              </a:rPr>
              <a:t>ime bound</a:t>
            </a:r>
            <a:r>
              <a:rPr lang="ru-RU" sz="20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: выполнение цели до 27.12.2023</a:t>
            </a:r>
            <a:endParaRPr lang="en-US" sz="2000" dirty="0" smtClean="0"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3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ahnschrift Light SemiCondensed" panose="020B0502040204020203" pitchFamily="34" charset="0"/>
              </a:rPr>
              <a:t>Задачи проекта:</a:t>
            </a:r>
            <a:endParaRPr lang="ru-RU" sz="2400" b="1" dirty="0">
              <a:latin typeface="Bahnschrift Light SemiCondensed" panose="020B0502040204020203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722313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1379471"/>
            <a:ext cx="5040560" cy="410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 smtClean="0">
                <a:latin typeface="Bahnschrift Light SemiCondensed" panose="020B0502040204020203" pitchFamily="34" charset="0"/>
              </a:rPr>
              <a:t>Составление </a:t>
            </a:r>
            <a:r>
              <a:rPr lang="ru-RU" sz="2400" dirty="0" err="1" smtClean="0">
                <a:latin typeface="Bahnschrift Light SemiCondensed" panose="020B0502040204020203" pitchFamily="34" charset="0"/>
              </a:rPr>
              <a:t>тренинговой</a:t>
            </a:r>
            <a:r>
              <a:rPr lang="ru-RU" sz="2400" dirty="0" smtClean="0">
                <a:latin typeface="Bahnschrift Light SemiCondensed" panose="020B0502040204020203" pitchFamily="34" charset="0"/>
              </a:rPr>
              <a:t> программы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Bahnschrift Light SemiCondensed" panose="020B0502040204020203" pitchFamily="34" charset="0"/>
              </a:rPr>
              <a:t>2. Проведение тренингов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Bahnschrift Light SemiCondensed" panose="020B0502040204020203" pitchFamily="34" charset="0"/>
              </a:rPr>
              <a:t>3. Информирование подростков о способах борьбы с тревогой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Bahnschrift Light SemiCondensed" panose="020B0502040204020203" pitchFamily="34" charset="0"/>
              </a:rPr>
              <a:t>4. Улучшение психоэмоционального состояния </a:t>
            </a:r>
            <a:r>
              <a:rPr lang="ru-RU" sz="2400" dirty="0" err="1" smtClean="0">
                <a:latin typeface="Bahnschrift Light SemiCondensed" panose="020B0502040204020203" pitchFamily="34" charset="0"/>
              </a:rPr>
              <a:t>тренинговой</a:t>
            </a:r>
            <a:r>
              <a:rPr lang="ru-RU" sz="2400" dirty="0" smtClean="0">
                <a:latin typeface="Bahnschrift Light SemiCondensed" panose="020B0502040204020203" pitchFamily="34" charset="0"/>
              </a:rPr>
              <a:t> группы</a:t>
            </a:r>
            <a:endParaRPr lang="ru-RU" sz="2400" dirty="0">
              <a:latin typeface="Bahnschrift Light SemiCondensed" panose="020B0502040204020203" pitchFamily="34" charset="0"/>
            </a:endParaRPr>
          </a:p>
        </p:txBody>
      </p:sp>
      <p:pic>
        <p:nvPicPr>
          <p:cNvPr id="2050" name="Picture 2" descr="https://i.pinimg.com/564x/d0/db/0e/d0db0e70352ddf2a165c102fcc0fd7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09935"/>
            <a:ext cx="300111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1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5443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ahnschrift Light SemiCondensed" panose="020B0502040204020203" pitchFamily="34" charset="0"/>
              </a:rPr>
              <a:t>План реализации</a:t>
            </a:r>
            <a:endParaRPr lang="ru-RU" sz="2400" b="1" dirty="0">
              <a:latin typeface="Bahnschrift Light SemiCondensed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562663"/>
              </p:ext>
            </p:extLst>
          </p:nvPr>
        </p:nvGraphicFramePr>
        <p:xfrm>
          <a:off x="323528" y="836712"/>
          <a:ext cx="8568952" cy="55918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4336"/>
                <a:gridCol w="1512168"/>
                <a:gridCol w="1584176"/>
                <a:gridCol w="2448272"/>
              </a:tblGrid>
              <a:tr h="8840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Bahnschrift Light SemiCondensed" panose="020B0502040204020203" pitchFamily="34" charset="0"/>
                        </a:rPr>
                        <a:t>Задача (+метод, мероприятие):</a:t>
                      </a:r>
                      <a:endParaRPr lang="ru-RU" sz="180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Bahnschrift Light SemiCondensed" panose="020B0502040204020203" pitchFamily="34" charset="0"/>
                        </a:rPr>
                        <a:t>Стадия</a:t>
                      </a:r>
                      <a:endParaRPr lang="ru-RU" sz="180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Bahnschrift Light SemiCondensed" panose="020B0502040204020203" pitchFamily="34" charset="0"/>
                        </a:rPr>
                        <a:t>Сроки:</a:t>
                      </a:r>
                      <a:endParaRPr lang="ru-RU" sz="180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Bahnschrift Light SemiCondensed" panose="020B0502040204020203" pitchFamily="34" charset="0"/>
                        </a:rPr>
                        <a:t>Показатели результативности:</a:t>
                      </a:r>
                      <a:endParaRPr lang="ru-RU" sz="180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</a:tr>
              <a:tr h="6234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ahnschrift Light SemiCondensed" panose="020B0502040204020203" pitchFamily="34" charset="0"/>
                        </a:rPr>
                        <a:t>Продумывание идеи, актуальности проекта, постановка</a:t>
                      </a:r>
                      <a:r>
                        <a:rPr lang="ru-RU" sz="1600" baseline="0" dirty="0" smtClean="0">
                          <a:latin typeface="Bahnschrift Light SemiCondensed" panose="020B0502040204020203" pitchFamily="34" charset="0"/>
                        </a:rPr>
                        <a:t> целей и задач с помощью методики </a:t>
                      </a:r>
                      <a:r>
                        <a:rPr lang="en-US" sz="1600" baseline="0" dirty="0" smtClean="0">
                          <a:latin typeface="Bahnschrift Light SemiCondensed" panose="020B0502040204020203" pitchFamily="34" charset="0"/>
                        </a:rPr>
                        <a:t>SMART</a:t>
                      </a:r>
                      <a:r>
                        <a:rPr lang="ru-RU" sz="1600" baseline="0" dirty="0" smtClean="0">
                          <a:latin typeface="Bahnschrift Light SemiCondensed" panose="020B0502040204020203" pitchFamily="34" charset="0"/>
                        </a:rPr>
                        <a:t>, выбор лидера проекта. </a:t>
                      </a:r>
                      <a:endParaRPr lang="ru-RU" sz="160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ahnschrift Light SemiCondensed" panose="020B0502040204020203" pitchFamily="34" charset="0"/>
                        </a:rPr>
                        <a:t>Инициации</a:t>
                      </a:r>
                      <a:endParaRPr lang="ru-RU" sz="180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ahnschrift Light SemiCondensed" panose="020B0502040204020203" pitchFamily="34" charset="0"/>
                        </a:rPr>
                        <a:t>06.09.2023</a:t>
                      </a:r>
                      <a:r>
                        <a:rPr lang="ru-RU" sz="1800" baseline="0" dirty="0" smtClean="0">
                          <a:latin typeface="Bahnschrift Light SemiCondensed" panose="020B0502040204020203" pitchFamily="34" charset="0"/>
                        </a:rPr>
                        <a:t> – 13.10.2023</a:t>
                      </a:r>
                      <a:endParaRPr lang="ru-RU" sz="180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ahnschrift Light SemiCondensed" panose="020B0502040204020203" pitchFamily="34" charset="0"/>
                        </a:rPr>
                        <a:t>Наличие темы проекта,</a:t>
                      </a:r>
                      <a:r>
                        <a:rPr lang="ru-RU" sz="1600" baseline="0" dirty="0" smtClean="0">
                          <a:latin typeface="Bahnschrift Light SemiCondensed" panose="020B0502040204020203" pitchFamily="34" charset="0"/>
                        </a:rPr>
                        <a:t> конкретных целей и задач</a:t>
                      </a:r>
                      <a:endParaRPr lang="ru-RU" sz="160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</a:tr>
              <a:tr h="62349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Bahnschrift Light SemiCondensed" panose="020B0502040204020203" pitchFamily="34" charset="0"/>
                        </a:rPr>
                        <a:t>Поиск НКО, просчет рисков (дерево решений), составление сметы, закупка необходимых материалов,</a:t>
                      </a:r>
                      <a:r>
                        <a:rPr lang="ru-RU" sz="1600" b="0" baseline="0" dirty="0" smtClean="0">
                          <a:latin typeface="Bahnschrift Light SemiCondensed" panose="020B0502040204020203" pitchFamily="34" charset="0"/>
                        </a:rPr>
                        <a:t> составление </a:t>
                      </a:r>
                      <a:r>
                        <a:rPr lang="ru-RU" sz="1600" b="0" baseline="0" dirty="0" err="1" smtClean="0">
                          <a:latin typeface="Bahnschrift Light SemiCondensed" panose="020B0502040204020203" pitchFamily="34" charset="0"/>
                        </a:rPr>
                        <a:t>тренинговой</a:t>
                      </a:r>
                      <a:r>
                        <a:rPr lang="ru-RU" sz="1600" b="0" baseline="0" dirty="0" smtClean="0">
                          <a:latin typeface="Bahnschrift Light SemiCondensed" panose="020B0502040204020203" pitchFamily="34" charset="0"/>
                        </a:rPr>
                        <a:t> программы.</a:t>
                      </a:r>
                      <a:endParaRPr lang="ru-RU" sz="1600" b="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ahnschrift Light SemiCondensed" panose="020B0502040204020203" pitchFamily="34" charset="0"/>
                        </a:rPr>
                        <a:t>Планирование</a:t>
                      </a:r>
                      <a:endParaRPr lang="ru-RU" sz="180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ahnschrift Light SemiCondensed" panose="020B0502040204020203" pitchFamily="34" charset="0"/>
                        </a:rPr>
                        <a:t>13.10.2023 – 15.11 2023</a:t>
                      </a:r>
                      <a:endParaRPr lang="ru-RU" sz="180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ahnschrift Light SemiCondensed" panose="020B0502040204020203" pitchFamily="34" charset="0"/>
                        </a:rPr>
                        <a:t>Составление </a:t>
                      </a:r>
                      <a:r>
                        <a:rPr lang="ru-RU" sz="1600" dirty="0" err="1" smtClean="0">
                          <a:latin typeface="Bahnschrift Light SemiCondensed" panose="020B0502040204020203" pitchFamily="34" charset="0"/>
                        </a:rPr>
                        <a:t>тренинговой</a:t>
                      </a:r>
                      <a:r>
                        <a:rPr lang="ru-RU" sz="1600" dirty="0" smtClean="0">
                          <a:latin typeface="Bahnschrift Light SemiCondensed" panose="020B0502040204020203" pitchFamily="34" charset="0"/>
                        </a:rPr>
                        <a:t> программы и готовность к проведению</a:t>
                      </a:r>
                      <a:r>
                        <a:rPr lang="ru-RU" sz="1600" baseline="0" dirty="0" smtClean="0">
                          <a:latin typeface="Bahnschrift Light SemiCondensed" panose="020B0502040204020203" pitchFamily="34" charset="0"/>
                        </a:rPr>
                        <a:t> тренингов</a:t>
                      </a:r>
                      <a:endParaRPr lang="ru-RU" sz="160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</a:tr>
              <a:tr h="62349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Bahnschrift Light SemiCondensed" panose="020B0502040204020203" pitchFamily="34" charset="0"/>
                        </a:rPr>
                        <a:t>Проведение тренинга, реализация цели проекта.</a:t>
                      </a:r>
                      <a:r>
                        <a:rPr lang="ru-RU" sz="1600" b="0" baseline="0" dirty="0" smtClean="0">
                          <a:latin typeface="Bahnschrift Light SemiCondensed" panose="020B0502040204020203" pitchFamily="34" charset="0"/>
                        </a:rPr>
                        <a:t> </a:t>
                      </a:r>
                      <a:endParaRPr lang="ru-RU" sz="1600" b="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ahnschrift Light SemiCondensed" panose="020B0502040204020203" pitchFamily="34" charset="0"/>
                        </a:rPr>
                        <a:t>Выполнение</a:t>
                      </a:r>
                      <a:endParaRPr lang="ru-RU" sz="180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ahnschrift Light SemiCondensed" panose="020B0502040204020203" pitchFamily="34" charset="0"/>
                        </a:rPr>
                        <a:t>22.11.2023 – 23.12.2023</a:t>
                      </a:r>
                      <a:endParaRPr lang="ru-RU" sz="180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ahnschrift Light SemiCondensed" panose="020B0502040204020203" pitchFamily="34" charset="0"/>
                        </a:rPr>
                        <a:t>Снижение уровня тревожности подростков</a:t>
                      </a:r>
                      <a:endParaRPr lang="ru-RU" sz="160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</a:tr>
              <a:tr h="62349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Bahnschrift Light SemiCondensed" panose="020B0502040204020203" pitchFamily="34" charset="0"/>
                        </a:rPr>
                        <a:t>Получение обратной связи от участников</a:t>
                      </a:r>
                      <a:r>
                        <a:rPr lang="ru-RU" sz="1600" b="0" baseline="0" dirty="0" smtClean="0">
                          <a:latin typeface="Bahnschrift Light SemiCondensed" panose="020B0502040204020203" pitchFamily="34" charset="0"/>
                        </a:rPr>
                        <a:t> тренинга, от НКО.</a:t>
                      </a:r>
                      <a:endParaRPr lang="ru-RU" sz="1600" b="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ahnschrift Light SemiCondensed" panose="020B0502040204020203" pitchFamily="34" charset="0"/>
                        </a:rPr>
                        <a:t>Мониторинг</a:t>
                      </a:r>
                      <a:endParaRPr lang="ru-RU" sz="180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ahnschrift Light SemiCondensed" panose="020B0502040204020203" pitchFamily="34" charset="0"/>
                        </a:rPr>
                        <a:t>23.12.2023</a:t>
                      </a:r>
                      <a:endParaRPr lang="ru-RU" sz="180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ahnschrift Light SemiCondensed" panose="020B0502040204020203" pitchFamily="34" charset="0"/>
                        </a:rPr>
                        <a:t>Положительная обратная связь</a:t>
                      </a:r>
                      <a:endParaRPr lang="ru-RU" sz="160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</a:tr>
              <a:tr h="62349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Bahnschrift Light SemiCondensed" panose="020B0502040204020203" pitchFamily="34" charset="0"/>
                        </a:rPr>
                        <a:t>Оформление проекта и его</a:t>
                      </a:r>
                      <a:r>
                        <a:rPr lang="ru-RU" sz="1600" b="0" baseline="0" dirty="0" smtClean="0">
                          <a:latin typeface="Bahnschrift Light SemiCondensed" panose="020B0502040204020203" pitchFamily="34" charset="0"/>
                        </a:rPr>
                        <a:t> защита.</a:t>
                      </a:r>
                      <a:endParaRPr lang="ru-RU" sz="1600" b="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ahnschrift Light SemiCondensed" panose="020B0502040204020203" pitchFamily="34" charset="0"/>
                        </a:rPr>
                        <a:t>Завершение</a:t>
                      </a:r>
                      <a:endParaRPr lang="ru-RU" sz="180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ahnschrift Light SemiCondensed" panose="020B0502040204020203" pitchFamily="34" charset="0"/>
                        </a:rPr>
                        <a:t>27.12.2023</a:t>
                      </a:r>
                      <a:endParaRPr lang="ru-RU" sz="180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ahnschrift Light SemiCondensed" panose="020B0502040204020203" pitchFamily="34" charset="0"/>
                        </a:rPr>
                        <a:t>Успешная реализация</a:t>
                      </a:r>
                      <a:r>
                        <a:rPr lang="ru-RU" sz="1600" baseline="0" dirty="0" smtClean="0">
                          <a:latin typeface="Bahnschrift Light SemiCondensed" panose="020B0502040204020203" pitchFamily="34" charset="0"/>
                        </a:rPr>
                        <a:t> проекта и достижение его основной цели</a:t>
                      </a:r>
                      <a:endParaRPr lang="ru-RU" sz="1600" dirty="0"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6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28800"/>
            <a:ext cx="9144000" cy="33279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9944" y="11663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ahnschrift Light SemiCondensed" panose="020B0502040204020203" pitchFamily="34" charset="0"/>
              </a:rPr>
              <a:t>Возможности проекта </a:t>
            </a:r>
            <a:endParaRPr lang="ru-RU" sz="2400" b="1" dirty="0">
              <a:latin typeface="Bahnschrift Light SemiCondensed" panose="020B0502040204020203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59576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691680" y="1772816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Bahnschrift Light Condensed" panose="020B0502040204020203" pitchFamily="34" charset="0"/>
              </a:rPr>
              <a:t>Творческая работа, заложенная в упражнениях тренинга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Bahnschrift Light Condensed" panose="020B0502040204020203" pitchFamily="34" charset="0"/>
              </a:rPr>
              <a:t>Общий релаксирующий эффект тренинга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Bahnschrift Light Condensed" panose="020B0502040204020203" pitchFamily="34" charset="0"/>
              </a:rPr>
              <a:t>Для участников тренинга – возможность завести новые знакомства </a:t>
            </a:r>
          </a:p>
          <a:p>
            <a:r>
              <a:rPr lang="ru-RU" sz="2000" dirty="0" smtClean="0">
                <a:latin typeface="Bahnschrift Light Condensed" panose="020B0502040204020203" pitchFamily="34" charset="0"/>
              </a:rPr>
              <a:t>Также: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Bahnschrift Light Condensed" panose="020B0502040204020203" pitchFamily="34" charset="0"/>
              </a:rPr>
              <a:t>Минимальные денежные затраты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Bahnschrift Light Condensed" panose="020B0502040204020203" pitchFamily="34" charset="0"/>
              </a:rPr>
              <a:t>Быстрота проведения ( 5 </a:t>
            </a:r>
            <a:r>
              <a:rPr lang="ru-RU" sz="2000" dirty="0" err="1" smtClean="0">
                <a:latin typeface="Bahnschrift Light Condensed" panose="020B0502040204020203" pitchFamily="34" charset="0"/>
              </a:rPr>
              <a:t>тренинговых</a:t>
            </a:r>
            <a:r>
              <a:rPr lang="ru-RU" sz="2000" dirty="0" smtClean="0">
                <a:latin typeface="Bahnschrift Light Condensed" panose="020B0502040204020203" pitchFamily="34" charset="0"/>
              </a:rPr>
              <a:t> занятий)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Bahnschrift Light Condensed" panose="020B0502040204020203" pitchFamily="34" charset="0"/>
              </a:rPr>
              <a:t>Направленность на максимальную эффективность проведенной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440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26064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ahnschrift Light SemiCondensed" panose="020B0502040204020203" pitchFamily="34" charset="0"/>
              </a:rPr>
              <a:t>Результаты проекта:</a:t>
            </a:r>
            <a:endParaRPr lang="ru-RU" sz="2400" b="1" dirty="0">
              <a:latin typeface="Bahnschrift Light SemiCondensed" panose="020B0502040204020203" pitchFamily="34" charset="0"/>
            </a:endParaRPr>
          </a:p>
        </p:txBody>
      </p:sp>
      <p:pic>
        <p:nvPicPr>
          <p:cNvPr id="1026" name="Picture 2" descr="https://sun9-33.userapi.com/impg/TSTRAOV1IAYq2XGh5jEaGnjNdpE9Y1TgZnkzcA/YYMtf3xr2b8.jpg?size=1200x1600&amp;quality=95&amp;sign=8554b7d02294585efd995ace485e182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13001"/>
            <a:ext cx="3738935" cy="498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916832"/>
            <a:ext cx="4392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ahnschrift Light SemiCondensed" panose="020B0502040204020203" pitchFamily="34" charset="0"/>
              </a:rPr>
              <a:t>Был проведен тренинг среди учащихся 9 классов, в процессе проведения которого они были проинформированы о состоянии тревоги, обсудили ситуации, в которых они могут ее испытывать, а также выполнили упражнение «Безопасное место».</a:t>
            </a:r>
          </a:p>
          <a:p>
            <a:r>
              <a:rPr lang="ru-RU" sz="2000" dirty="0" smtClean="0">
                <a:latin typeface="Bahnschrift Light SemiCondensed" panose="020B0502040204020203" pitchFamily="34" charset="0"/>
              </a:rPr>
              <a:t>В конце тренинга участникам были выданы буклеты с методами самопомощи в ситуации тревоги. </a:t>
            </a:r>
            <a:endParaRPr lang="ru-RU" sz="20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26064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ahnschrift Light SemiCondensed" panose="020B0502040204020203" pitchFamily="34" charset="0"/>
              </a:rPr>
              <a:t>Результаты проекта:</a:t>
            </a:r>
            <a:endParaRPr lang="ru-RU" sz="2400" b="1" dirty="0">
              <a:latin typeface="Bahnschrift Light SemiCondensed" panose="020B0502040204020203" pitchFamily="34" charset="0"/>
            </a:endParaRPr>
          </a:p>
        </p:txBody>
      </p:sp>
      <p:pic>
        <p:nvPicPr>
          <p:cNvPr id="3074" name="Picture 2" descr="C:\Users\Arina\Desktop\Picsart_23-12-17_13-04-44-6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3"/>
          <a:stretch/>
        </p:blipFill>
        <p:spPr bwMode="auto">
          <a:xfrm>
            <a:off x="1275538" y="977809"/>
            <a:ext cx="6732748" cy="588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2" y="26064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ahnschrift Light SemiCondensed" panose="020B0502040204020203" pitchFamily="34" charset="0"/>
              </a:rPr>
              <a:t>Обратная связь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564904"/>
            <a:ext cx="4068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ahnschrift Light SemiCondensed" panose="020B0502040204020203" pitchFamily="34" charset="0"/>
              </a:rPr>
              <a:t>Участникам были предложены анкеты, в которых они могут отметить уровень тревоги до и после тренинга.</a:t>
            </a:r>
            <a:endParaRPr lang="ru-RU" sz="2000" dirty="0">
              <a:latin typeface="Bahnschrift Light SemiCondensed" panose="020B0502040204020203" pitchFamily="34" charset="0"/>
            </a:endParaRPr>
          </a:p>
        </p:txBody>
      </p:sp>
      <p:pic>
        <p:nvPicPr>
          <p:cNvPr id="2050" name="Picture 2" descr="C:\Users\Arina\Desktop\Picsart_23-12-17_12-33-26-0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87707"/>
            <a:ext cx="3960440" cy="560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496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Профилактика тревоги у детей с сахарным диабетом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Arina</dc:creator>
  <cp:lastModifiedBy>User</cp:lastModifiedBy>
  <cp:revision>19</cp:revision>
  <dcterms:created xsi:type="dcterms:W3CDTF">2023-12-11T17:41:25Z</dcterms:created>
  <dcterms:modified xsi:type="dcterms:W3CDTF">2024-05-30T08:43:16Z</dcterms:modified>
</cp:coreProperties>
</file>