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294" r:id="rId5"/>
    <p:sldId id="274" r:id="rId6"/>
    <p:sldId id="295" r:id="rId7"/>
    <p:sldId id="268" r:id="rId8"/>
    <p:sldId id="296" r:id="rId9"/>
    <p:sldId id="297" r:id="rId10"/>
    <p:sldId id="298" r:id="rId11"/>
    <p:sldId id="299" r:id="rId12"/>
    <p:sldId id="275" r:id="rId13"/>
    <p:sldId id="276" r:id="rId14"/>
    <p:sldId id="281" r:id="rId15"/>
    <p:sldId id="300" r:id="rId16"/>
    <p:sldId id="283" r:id="rId17"/>
    <p:sldId id="277" r:id="rId18"/>
    <p:sldId id="301" r:id="rId19"/>
    <p:sldId id="279" r:id="rId20"/>
    <p:sldId id="263" r:id="rId21"/>
    <p:sldId id="285" r:id="rId22"/>
    <p:sldId id="284" r:id="rId23"/>
    <p:sldId id="292" r:id="rId24"/>
    <p:sldId id="302" r:id="rId25"/>
    <p:sldId id="280" r:id="rId26"/>
    <p:sldId id="303" r:id="rId27"/>
    <p:sldId id="273" r:id="rId28"/>
    <p:sldId id="287" r:id="rId29"/>
    <p:sldId id="257" r:id="rId30"/>
    <p:sldId id="304" r:id="rId31"/>
    <p:sldId id="286" r:id="rId32"/>
    <p:sldId id="291" r:id="rId33"/>
    <p:sldId id="265" r:id="rId34"/>
    <p:sldId id="293" r:id="rId35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1D0-F28E-4AD2-84FB-EC3D99380421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69F494-F1FD-42F1-A744-A6112CEE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1D0-F28E-4AD2-84FB-EC3D99380421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F494-F1FD-42F1-A744-A6112CEE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1D0-F28E-4AD2-84FB-EC3D99380421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F494-F1FD-42F1-A744-A6112CEE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1D0-F28E-4AD2-84FB-EC3D99380421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69F494-F1FD-42F1-A744-A6112CEE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1D0-F28E-4AD2-84FB-EC3D99380421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F494-F1FD-42F1-A744-A6112CEE6C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1D0-F28E-4AD2-84FB-EC3D99380421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F494-F1FD-42F1-A744-A6112CEE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1D0-F28E-4AD2-84FB-EC3D99380421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A69F494-F1FD-42F1-A744-A6112CEE6C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1D0-F28E-4AD2-84FB-EC3D99380421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F494-F1FD-42F1-A744-A6112CEE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1D0-F28E-4AD2-84FB-EC3D99380421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F494-F1FD-42F1-A744-A6112CEE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1D0-F28E-4AD2-84FB-EC3D99380421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F494-F1FD-42F1-A744-A6112CEE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1D0-F28E-4AD2-84FB-EC3D99380421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F494-F1FD-42F1-A744-A6112CEE6C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25C1D0-F28E-4AD2-84FB-EC3D99380421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69F494-F1FD-42F1-A744-A6112CEE6C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1678"/>
            <a:ext cx="9144000" cy="17145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ДЕТСКОЕ  Зубное протезирование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933056"/>
            <a:ext cx="4644008" cy="1781960"/>
          </a:xfrm>
        </p:spPr>
        <p:txBody>
          <a:bodyPr>
            <a:norm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b="1" dirty="0">
                <a:solidFill>
                  <a:srgbClr val="4E3B30"/>
                </a:solidFill>
                <a:latin typeface="Arial" charset="0"/>
              </a:rPr>
              <a:t>Лектор: доцент кафедры стоматологии детского возраста к.м.н. В.Ю. Денисова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24744"/>
            <a:ext cx="8964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  Анализ ОПТГ свидетельствует о том, что при преждевременном удалении молочных зубов происходит отставание в росте этого участка челюсти, что проявляется достоверным уменьшением боковых сегментов.  Так, по данным исследователей только у 39,5% детей после преждевременного удаления молочных зубов смена их на постоянные проходит удовлетворительно, а у всех остальных  возникает или сужение промежутков, или их исчезновение за счет перемещения зубов, и место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премоляров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оказывается занятым.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Мезиальное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перемещение в область дефекта, в первую очередь первых постоянных моляров, приводит к укорочению зубного ряда,  ретенции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премоляров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прорезыванию постоянных клыков вне зубного ряда, поскольку исчезает резерв места, обусловленный большими размерами молочных моляров относительно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премоляров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Создаются условия и предпосылки для развития дистального 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мезиального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прикуса. Происходит вертикальное смещение антагонистов, ограничение жевательных движений на одной или обеих сторонах челюсти, перенос функции жевания на передние зубы. Отсутствие зубов у детей ведет не только к нарушению функции жевания и речи, но и к возникновению деформаций зубных рядов, отставанию челюстей в росте, снижению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межальвеолярной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высоты, что нередко является причиной развития глубокого резцового перекрытия или глубокого прикуса.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43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96448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Симптомы артикуляционных дисфункций встречаются в возрастных группах 12-15 лет у 45.6% обследованных, имеющих в анамнезе раннее удаление молочных моляров. Можно резюмировать большую значимость профилактического замещения дефектов зубных рядов при преждевременном удалении молочных зубов. У детей школьного возраста весьма высокая нуждаемость в протезировании, а именно, по данным разных авторов, 50-70%. Но обращаемость их в стоматологические клиники крайне низкая, и то, лишь по поводу сильной зубной боли. Несколько больший процент обращающихся детей при потере фронтальной группы зубов. К сожалению, и многие родители не придают должного значения раннему протезированию зубов у детей, многое зависит от уровня сан-просвет-работы.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 мнению большинства клиницистов, протезирование необходимо проводить во всех случаях, когда молочные зубы удаляются за 1 год или более до прорезывания соответствующих постоянных. Дети, пользующиеся съемными и другими профилактическими протезами, должны находиться на диспансерном учете у врача-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ортодонта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920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Требования к применяемым конструкциям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Детские протезы не должны задерживать рост челюстей.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Препятствовать рассасыванию корней молочных и формированию их у постоянных зубов.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Перегружать альвеолярный отросток и не покрывать его базисом с вестибулярной стороны.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съемных протезах постановку зубов обязательно делают на приточке и  используют без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кламмерную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фиксацию.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Показания к ЗУБНОМУ протезированию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5572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ВРЕМЕННЫЙ ПРИКУС</a:t>
            </a:r>
          </a:p>
          <a:p>
            <a:pPr lvl="0" indent="0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Нарушение целостности коронок вследствие аплазии, гипоплазии эмали, стирание твердых тканей зубов при дисплазии, а также вследствие кариозного процесса.</a:t>
            </a:r>
          </a:p>
          <a:p>
            <a:pPr lvl="0" indent="0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Травмы без вскрытия полости зуба</a:t>
            </a:r>
          </a:p>
          <a:p>
            <a:pPr lvl="0" indent="0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Удаление временных зубов за год и более до прорезывания постоянных для предотвращения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мезиального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сдвига постоянных зубов.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Показания к ЗУБНОМУ протезированию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08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Для предотвращения </a:t>
            </a: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денто-альвеолярного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удлинения  и деформации </a:t>
            </a: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окклюзионной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плоскости, что ведет к нарушению процесса становления высоты прикуса на первом и втором этапах физиологического подъема.</a:t>
            </a:r>
          </a:p>
          <a:p>
            <a:pPr lvl="0">
              <a:buNone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Множественная </a:t>
            </a: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адентия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None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Необходимость в стимуляции прорезывания временных зубов.</a:t>
            </a:r>
          </a:p>
          <a:p>
            <a:pPr lvl="0">
              <a:buNone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</a:t>
            </a: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Пост-операционные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дефекты зубных рядов и челюстей</a:t>
            </a:r>
          </a:p>
          <a:p>
            <a:pPr lvl="0">
              <a:buNone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 Нарушение речи и наличие вредных привычек. (прокладывание языка в область дефекта).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ВРЕМЕННЫЙ ПРИКУС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44824"/>
            <a:ext cx="84969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Во временном прикусе используются: коронки из тонкостенных гильз(0,14-0,15мм), съемные пластинчатые протезы, которые могут сочетаться с </a:t>
            </a:r>
            <a:r>
              <a:rPr lang="ru-RU" dirty="0" err="1">
                <a:latin typeface="Times New Roman"/>
                <a:ea typeface="Times New Roman"/>
              </a:rPr>
              <a:t>ортодонтическими</a:t>
            </a:r>
            <a:r>
              <a:rPr lang="ru-RU" dirty="0">
                <a:latin typeface="Times New Roman"/>
                <a:ea typeface="Times New Roman"/>
              </a:rPr>
              <a:t> элементами при аномалиях з/ч системы. Профилактические протезы, сделанные детям в возрасте 3-4 лет, следует заменять до 5-6 летнего возраста. Если протез во фронтальном участке, то его следует менять каждые 6-7 месяцев до 7-летнего возраста. Далее замена протезов производится через 8-10 месяцев.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9777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КОНСТРУКЦИИ, ПРИМЕНЯЕМЫЕ ВО ВРЕМЕННОМ ПРИКУСЕ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Фото: Протезирование зубными коронк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3"/>
            <a:ext cx="3816391" cy="26432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86182" y="1214422"/>
            <a:ext cx="5357818" cy="7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Коронки из тонкостенных гильз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(0,14-0,15 мм) 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6357958"/>
            <a:ext cx="4500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Съемные пластинчатые протезы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www.bclinic.ru/upload/medialibrary/1d3/1d32e82cc399a4d9e410c348c29642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14686"/>
            <a:ext cx="4464975" cy="3148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Показания к протезированию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79426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СМЕННЫЙ ПРИКУС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Множественная или одиночная ретенция постоянных зубов в альвеолярной кости,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Замедленный рост челюсти или отдельных ее участков;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Уменьшение размеров дефектов зубных рядов в горизонтальном направлении,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Уменьшение </a:t>
            </a:r>
            <a:r>
              <a:rPr lang="ru-RU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межальвеолярного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расстояния в вертикальном направлении.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20688"/>
            <a:ext cx="8964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В сменном прикусе  </a:t>
            </a:r>
            <a:r>
              <a:rPr lang="ru-RU" dirty="0">
                <a:latin typeface="Times New Roman"/>
                <a:ea typeface="Times New Roman"/>
              </a:rPr>
              <a:t>и</a:t>
            </a:r>
            <a:r>
              <a:rPr lang="ru-RU" dirty="0" smtClean="0">
                <a:latin typeface="Times New Roman"/>
                <a:ea typeface="Times New Roman"/>
              </a:rPr>
              <a:t>спользуются</a:t>
            </a:r>
            <a:r>
              <a:rPr lang="ru-RU" dirty="0">
                <a:latin typeface="Times New Roman"/>
                <a:ea typeface="Times New Roman"/>
              </a:rPr>
              <a:t>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4382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восстановительные металлические коронки  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4382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Пластмассовые, фарфоровые и комбинированные коронки       на фронтальные зубы 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4382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штифтовые конструкции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4382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вкладки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4382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раздвижные мостовидные протезы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4382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съемные протезы +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ортодонтические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элементы  при необходимости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4382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несъемные профилактические аппараты- распорки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При ранней потере постоянных боковых зубов в результате кариозного разрушения, его последствий нередко нарушаются положение зубов, ограничивающих дефект зубного ряда, их окклюзия, форма лица и его пропорции. Имеющиеся зубочелюстные аномалии становятся более выраженными.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2268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Конструкции, используемые в сменном прикусе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Фото: Металлическая зубная коронка на молочном зубе"/>
          <p:cNvPicPr>
            <a:picLocks noChangeAspect="1" noChangeArrowheads="1"/>
          </p:cNvPicPr>
          <p:nvPr/>
        </p:nvPicPr>
        <p:blipFill>
          <a:blip r:embed="rId2" cstate="print"/>
          <a:srcRect r="2499" b="3333"/>
          <a:stretch>
            <a:fillRect/>
          </a:stretch>
        </p:blipFill>
        <p:spPr bwMode="auto">
          <a:xfrm>
            <a:off x="642910" y="1142984"/>
            <a:ext cx="3143272" cy="2337304"/>
          </a:xfrm>
          <a:prstGeom prst="rect">
            <a:avLst/>
          </a:prstGeom>
          <a:noFill/>
        </p:spPr>
      </p:pic>
      <p:pic>
        <p:nvPicPr>
          <p:cNvPr id="5" name="Picture 4" descr="Фото: Протезирование молочных зубов зубными вкладк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3214710" cy="2131494"/>
          </a:xfrm>
          <a:prstGeom prst="rect">
            <a:avLst/>
          </a:prstGeom>
          <a:noFill/>
        </p:spPr>
      </p:pic>
      <p:pic>
        <p:nvPicPr>
          <p:cNvPr id="6" name="Picture 4" descr="http://dentaltechnic.info/Rukovodstvo%20dlja%20zubnyh%20tehnikov_files/Rukovodstvo%20dlja%20zubnyh%20tehnikov-38.jpg"/>
          <p:cNvPicPr>
            <a:picLocks noChangeAspect="1" noChangeArrowheads="1"/>
          </p:cNvPicPr>
          <p:nvPr/>
        </p:nvPicPr>
        <p:blipFill>
          <a:blip r:embed="rId4" cstate="print"/>
          <a:srcRect r="-1352" b="9951"/>
          <a:stretch>
            <a:fillRect/>
          </a:stretch>
        </p:blipFill>
        <p:spPr bwMode="auto">
          <a:xfrm>
            <a:off x="5072066" y="1214422"/>
            <a:ext cx="3143272" cy="2286016"/>
          </a:xfrm>
          <a:prstGeom prst="rect">
            <a:avLst/>
          </a:prstGeom>
          <a:noFill/>
        </p:spPr>
      </p:pic>
      <p:pic>
        <p:nvPicPr>
          <p:cNvPr id="7" name="Picture 2" descr="http://medbe.ru/upload/medialibrary/e8c/ortodontia158.JPG"/>
          <p:cNvPicPr>
            <a:picLocks noChangeAspect="1" noChangeArrowheads="1"/>
          </p:cNvPicPr>
          <p:nvPr/>
        </p:nvPicPr>
        <p:blipFill>
          <a:blip r:embed="rId5" cstate="print"/>
          <a:srcRect l="2119" t="2604" r="2542" b="16666"/>
          <a:stretch>
            <a:fillRect/>
          </a:stretch>
        </p:blipFill>
        <p:spPr bwMode="auto">
          <a:xfrm>
            <a:off x="5000628" y="3929066"/>
            <a:ext cx="3214710" cy="22145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429000"/>
            <a:ext cx="4714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Восстановительные металлические коронки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6357958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Вкладки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6286520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Штифтовые конструкции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 слушателей с показаниями к зубному протезированию, конструкциями, применяемыми у детей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Конструкции, используемые в сменном прикусе</a:t>
            </a:r>
            <a:endParaRPr lang="ru-RU" dirty="0"/>
          </a:p>
        </p:txBody>
      </p:sp>
      <p:pic>
        <p:nvPicPr>
          <p:cNvPr id="5" name="Picture 2" descr="http://ok-t.ru/studopedia/baza13/1640085111763.files/image39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04" t="3641" r="4810" b="27175"/>
          <a:stretch>
            <a:fillRect/>
          </a:stretch>
        </p:blipFill>
        <p:spPr bwMode="auto">
          <a:xfrm>
            <a:off x="142844" y="4572008"/>
            <a:ext cx="4071966" cy="1722464"/>
          </a:xfrm>
          <a:prstGeom prst="rect">
            <a:avLst/>
          </a:prstGeom>
          <a:noFill/>
        </p:spPr>
      </p:pic>
      <p:pic>
        <p:nvPicPr>
          <p:cNvPr id="6" name="Picture 2" descr="http://dentaltechnic.info/Kopejkin_Zuboproteznaja%20tehnika_files/xKopejkin_Zuboproteznaja,P20tehnika-109.jpg.pagespeed.ic.GZ_aCqRf7Q.jpg"/>
          <p:cNvPicPr>
            <a:picLocks noChangeAspect="1" noChangeArrowheads="1"/>
          </p:cNvPicPr>
          <p:nvPr/>
        </p:nvPicPr>
        <p:blipFill>
          <a:blip r:embed="rId3" cstate="print"/>
          <a:srcRect r="-569" b="14286"/>
          <a:stretch>
            <a:fillRect/>
          </a:stretch>
        </p:blipFill>
        <p:spPr bwMode="auto">
          <a:xfrm>
            <a:off x="142844" y="2357430"/>
            <a:ext cx="4071966" cy="18059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714488"/>
            <a:ext cx="432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Раздвижные мостовидные протезы</a:t>
            </a:r>
          </a:p>
        </p:txBody>
      </p:sp>
      <p:pic>
        <p:nvPicPr>
          <p:cNvPr id="21506" name="Picture 2" descr="http://www.7stom.com/userfiles/Plastikovaja_koronka.jpg"/>
          <p:cNvPicPr>
            <a:picLocks noChangeAspect="1" noChangeArrowheads="1"/>
          </p:cNvPicPr>
          <p:nvPr/>
        </p:nvPicPr>
        <p:blipFill>
          <a:blip r:embed="rId4" cstate="print"/>
          <a:srcRect r="2061" b="41244"/>
          <a:stretch>
            <a:fillRect/>
          </a:stretch>
        </p:blipFill>
        <p:spPr bwMode="auto">
          <a:xfrm>
            <a:off x="4643438" y="2357430"/>
            <a:ext cx="4151809" cy="18573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57686" y="44291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Пластмассовые, фарфоровые  и комбинированные коронки на фронтальные зубы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Конструкции, используемые в сменном прикусе</a:t>
            </a:r>
            <a:endParaRPr lang="ru-RU" dirty="0"/>
          </a:p>
        </p:txBody>
      </p:sp>
      <p:pic>
        <p:nvPicPr>
          <p:cNvPr id="4" name="Picture 2" descr="http://1.bp.blogspot.com/-mDS0riJ5AZY/UJzo5M5H67I/AAAAAAAAAdM/nT2sacO2QtQ/s1600/%D0%A0%D0%B8%D1%81%D1%83%D0%BD%D0%BE%D0%BA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8583952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64305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Несъемные профилактические </a:t>
            </a:r>
          </a:p>
          <a:p>
            <a:pPr marL="514350" lvl="0" indent="-514350" algn="ctr"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аппараты - распорки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Конструкции, используемые в сменном прикусе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651389"/>
          </a:xfrm>
        </p:spPr>
        <p:txBody>
          <a:bodyPr>
            <a:normAutofit/>
          </a:bodyPr>
          <a:lstStyle/>
          <a:p>
            <a:pPr marL="514350" lvl="0" indent="-514350"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Съемные протезы +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Ортодонтические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элементы  при необходимости</a:t>
            </a:r>
          </a:p>
          <a:p>
            <a:endParaRPr lang="ru-RU" dirty="0"/>
          </a:p>
        </p:txBody>
      </p:sp>
      <p:pic>
        <p:nvPicPr>
          <p:cNvPr id="4" name="Picture 2" descr="http://2.bp.blogspot.com/-HZEwelWZock/UJzq7gBmW7I/AAAAAAAAAdU/_oQqM-nZo9o/s1600/%D0%A0%D0%B8%D1%81%D1%83%D0%BD%D0%BE%D0%BA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8506617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Конструкции, используемые в сменном прикусе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зователь\AppData\Local\Temp\Rar$DI04.248\Слайд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89248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В </a:t>
            </a:r>
            <a:r>
              <a:rPr lang="ru-RU" b="1" dirty="0" err="1">
                <a:latin typeface="Times New Roman"/>
                <a:ea typeface="Times New Roman"/>
              </a:rPr>
              <a:t>препубертатном</a:t>
            </a:r>
            <a:r>
              <a:rPr lang="ru-RU" b="1" dirty="0">
                <a:latin typeface="Times New Roman"/>
                <a:ea typeface="Times New Roman"/>
              </a:rPr>
              <a:t> и пубертатном периодах </a:t>
            </a:r>
            <a:r>
              <a:rPr lang="ru-RU" dirty="0">
                <a:latin typeface="Times New Roman"/>
                <a:ea typeface="Times New Roman"/>
              </a:rPr>
              <a:t> происходит активный рост челюстей. В связи с этим усиливаются смещения зубов, нарастают нарушения зубных рядов, их окклюзии, выявляется недоразвитие или чрезмерное развитие челюстей. Медицинская помощь таким пациентам должна быть комплексной: стоматологической – </a:t>
            </a:r>
            <a:r>
              <a:rPr lang="ru-RU" dirty="0" err="1">
                <a:latin typeface="Times New Roman"/>
                <a:ea typeface="Times New Roman"/>
              </a:rPr>
              <a:t>ортодонтической</a:t>
            </a:r>
            <a:r>
              <a:rPr lang="ru-RU" dirty="0">
                <a:latin typeface="Times New Roman"/>
                <a:ea typeface="Times New Roman"/>
              </a:rPr>
              <a:t>, хирургической, терапевтической, ортопедической; мио- и физиотерапевтической. При резко выраженных нарушениях прикуса и лица до начала лечения и после него показаны психотерапевтическая реабилитация пациентов и логопедическое обучение при изменениях положения языка и произношения звуков речи. 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Виды протезирования, применяемые в этом периоде: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 Эстетическое протезирование при  </a:t>
            </a:r>
            <a:r>
              <a:rPr lang="ru-RU" dirty="0" err="1">
                <a:latin typeface="Times New Roman"/>
                <a:ea typeface="Times New Roman"/>
              </a:rPr>
              <a:t>аномалийном</a:t>
            </a:r>
            <a:r>
              <a:rPr lang="ru-RU" dirty="0">
                <a:latin typeface="Times New Roman"/>
                <a:ea typeface="Times New Roman"/>
              </a:rPr>
              <a:t>  развитии, формы, цвета или положения отдельных зубов.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 Протезирование с целью выведения </a:t>
            </a:r>
            <a:r>
              <a:rPr lang="ru-RU" dirty="0" err="1">
                <a:latin typeface="Times New Roman"/>
                <a:ea typeface="Times New Roman"/>
              </a:rPr>
              <a:t>ретенированных</a:t>
            </a:r>
            <a:r>
              <a:rPr lang="ru-RU" dirty="0">
                <a:latin typeface="Times New Roman"/>
                <a:ea typeface="Times New Roman"/>
              </a:rPr>
              <a:t> зубов.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  Нарушение процесса становления высоты прикуса на 3 этапе физиологического подъема в связи с ранним разрушением и удалением вторых постоянных моляров.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0270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ПОКАЗАНИЯ К протезированию в препубертатный и пубертатный период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42915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1. Эстетическое протезирование при  </a:t>
            </a:r>
            <a:r>
              <a:rPr lang="ru-RU" sz="3800" b="1" dirty="0" err="1" smtClean="0">
                <a:latin typeface="Arial" pitchFamily="34" charset="0"/>
                <a:cs typeface="Arial" pitchFamily="34" charset="0"/>
              </a:rPr>
              <a:t>аномалийном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 развитии, формы, цвета или положения отдельных зубов.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2. Протезирование с целью выведения </a:t>
            </a:r>
            <a:r>
              <a:rPr lang="ru-RU" sz="3800" b="1" dirty="0" err="1" smtClean="0">
                <a:latin typeface="Arial" pitchFamily="34" charset="0"/>
                <a:cs typeface="Arial" pitchFamily="34" charset="0"/>
              </a:rPr>
              <a:t>ретенированных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зубов.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3. Нарушение процесса становления высоты прикуса на 3 этапе физиологического подъема в связи с ранним разрушением и удалением вторых постоянных моляров.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89248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Многие врожденные и генетически обусловленные заболевания сопровождаются множественной (потеря 8-10 и более зубов) или полной адентией.  Отсутствие зубов приводит к нарушению всех функций ч/лицевой области, к нарушению процесса пищеварения и как следствие к заболеваниям ЖКТ, аномалиям прикуса, нарушению роста и развития альвеолярных отростков  челюстей. Чтобы нивелировать последствия множественной или полной адентии в любом возрастном периоде необходимо зубное протезирование. Протезирование осуществляется съемными протезами. Считается, что съемные пластинчатые протезы при данной патологии являются стимуляторами роста и развития челюстей, ускоряют прорезывание постоянных зубов, оказывая раздражающий эффект благодаря перемежающимся толчкам, которые они передают через базис на альвеолярный отросток.  Протезирование съемными пластинчатыми протезами  имеет существенные особенности: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при получении слепков нельзя допускать смещения слизистой оболочки в области альвеолярного отростка и бугра в/ч;  альвеолярной части н/ч, а для этого слепки не должны быть компрессионными.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особое внимание надо уделять сохранению опорных тканей протезного ложа, поэтому следует выбирать конструкции протезов, позволяющих передавать жевательное давление на зубы, слизистую оболочку и костную ткань челюстей (протезы 2-х </a:t>
            </a:r>
            <a:r>
              <a:rPr lang="ru-RU" sz="1400" dirty="0" err="1">
                <a:latin typeface="Times New Roman"/>
                <a:ea typeface="Times New Roman"/>
              </a:rPr>
              <a:t>слойные</a:t>
            </a:r>
            <a:r>
              <a:rPr lang="ru-RU" sz="1400" dirty="0">
                <a:latin typeface="Times New Roman"/>
                <a:ea typeface="Times New Roman"/>
              </a:rPr>
              <a:t>), фиксируется такой протез при помощи эластической массы, расположенной вокруг зуба.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базис протеза после периода роста делается объемным (объемное моделирование) с перебазировкой через 6 месяцев. Съемные протезы подлежат замене от 11 до 15 лет через 1 -1,5, от 15 до 18—через 1,5- 2 года. После 18- «взрослое» протезирование.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2020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ПРОТЕЗИРОВАНИЕ ПРИ ВРОЖДЕННЫХ ГЕНЕТИЧЕСКИ ОБУСЛОВЛЕННЫХ ЗАБОЛЕВАНИЯХ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medbe.ru/upload/medialibrary/215/ortodontia163.JPG"/>
          <p:cNvPicPr>
            <a:picLocks noChangeAspect="1" noChangeArrowheads="1"/>
          </p:cNvPicPr>
          <p:nvPr/>
        </p:nvPicPr>
        <p:blipFill>
          <a:blip r:embed="rId2" cstate="print"/>
          <a:srcRect l="12500" t="3378" b="15540"/>
          <a:stretch>
            <a:fillRect/>
          </a:stretch>
        </p:blipFill>
        <p:spPr bwMode="auto">
          <a:xfrm>
            <a:off x="4769759" y="2000240"/>
            <a:ext cx="3874179" cy="1714512"/>
          </a:xfrm>
          <a:prstGeom prst="rect">
            <a:avLst/>
          </a:prstGeom>
          <a:noFill/>
        </p:spPr>
      </p:pic>
      <p:pic>
        <p:nvPicPr>
          <p:cNvPr id="30724" name="Picture 4" descr="http://medbe.ru/upload/medialibrary/e29/ortodontia161.JPG"/>
          <p:cNvPicPr>
            <a:picLocks noChangeAspect="1" noChangeArrowheads="1"/>
          </p:cNvPicPr>
          <p:nvPr/>
        </p:nvPicPr>
        <p:blipFill>
          <a:blip r:embed="rId3" cstate="print"/>
          <a:srcRect l="4510" t="7214" r="4351" b="26706"/>
          <a:stretch>
            <a:fillRect/>
          </a:stretch>
        </p:blipFill>
        <p:spPr bwMode="auto">
          <a:xfrm>
            <a:off x="214282" y="2000240"/>
            <a:ext cx="3771926" cy="1714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0715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Эктодермальная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ангидротическая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дисплазия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86190"/>
            <a:ext cx="432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Полная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адентия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до протезирования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4182" y="3786190"/>
            <a:ext cx="471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Полная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адентия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после протезирования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bone-surgery.ru/images/uploads/ortodontia162.JPG"/>
          <p:cNvPicPr>
            <a:picLocks noChangeAspect="1" noChangeArrowheads="1"/>
          </p:cNvPicPr>
          <p:nvPr/>
        </p:nvPicPr>
        <p:blipFill>
          <a:blip r:embed="rId4" cstate="print"/>
          <a:srcRect t="4609" r="-512" b="26261"/>
          <a:stretch>
            <a:fillRect/>
          </a:stretch>
        </p:blipFill>
        <p:spPr bwMode="auto">
          <a:xfrm>
            <a:off x="1571604" y="4286256"/>
            <a:ext cx="5572164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14612" y="6357958"/>
            <a:ext cx="325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Полные съемные протезы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</a:t>
            </a:r>
            <a:r>
              <a:rPr lang="ru-RU" smtClean="0"/>
              <a:t>протезирования  детей съемными протезами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при получении слепков нельзя допускать смещения слизистой оболочки в области альвеолярного отростка и бугра в/ч;  альвеолярной части </a:t>
            </a:r>
            <a:r>
              <a:rPr lang="ru-RU" dirty="0" err="1" smtClean="0"/>
              <a:t>н</a:t>
            </a:r>
            <a:r>
              <a:rPr lang="ru-RU" dirty="0" smtClean="0"/>
              <a:t>/ч, а для этого слепки не должны быть компрессионными.</a:t>
            </a:r>
          </a:p>
          <a:p>
            <a:pPr lvl="0"/>
            <a:r>
              <a:rPr lang="ru-RU" dirty="0" smtClean="0"/>
              <a:t>особое внимание надо уделять сохранению опорных тканей протезного ложа, поэтому следует выбирать конструкции протезов, позволяющих передавать жевательное давление на зубы, слизистую оболочку и костную ткань челюстей (протезы 2-х </a:t>
            </a:r>
            <a:r>
              <a:rPr lang="ru-RU" dirty="0" err="1" smtClean="0"/>
              <a:t>слойные</a:t>
            </a:r>
            <a:r>
              <a:rPr lang="ru-RU" dirty="0" smtClean="0"/>
              <a:t>), фиксируется такой протез при помощи эластической массы, расположенной вокруг зуба. </a:t>
            </a:r>
          </a:p>
          <a:p>
            <a:pPr lvl="0"/>
            <a:r>
              <a:rPr lang="ru-RU" dirty="0" smtClean="0"/>
              <a:t>базис протеза после периода роста делается объемным (объемное моделирование) с перебазировкой через 6 месяцев. Съемные протезы подлежат замене от 11 до 15 лет через 1 -1,5, от 15 до 18—через 1,5- 2 года. После 18- «взрослое» протезирование.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Конструкции, используемые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препубертатный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 и пубертатный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Выведение </a:t>
            </a:r>
            <a:r>
              <a:rPr lang="ru-RU" dirty="0" err="1" smtClean="0"/>
              <a:t>ретинированного</a:t>
            </a:r>
            <a:r>
              <a:rPr lang="ru-RU" dirty="0" smtClean="0"/>
              <a:t> зуба</a:t>
            </a:r>
            <a:endParaRPr lang="ru-RU" dirty="0"/>
          </a:p>
        </p:txBody>
      </p:sp>
      <p:pic>
        <p:nvPicPr>
          <p:cNvPr id="5" name="Picture 2" descr="http://breket.info/sites/breket.info/files/imagecache/lightbox_image_popup/image/5191/1073761296/caninu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92896"/>
            <a:ext cx="5292080" cy="3955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зубное протезирование – как важный аспект в профилактике ЗЧА</a:t>
            </a:r>
          </a:p>
          <a:p>
            <a:r>
              <a:rPr lang="ru-RU" dirty="0" smtClean="0"/>
              <a:t>2. факторы, стимулирующие рост челюстных костей</a:t>
            </a:r>
          </a:p>
          <a:p>
            <a:r>
              <a:rPr lang="ru-RU" dirty="0" smtClean="0"/>
              <a:t>3. требования к применяемым конструкциям</a:t>
            </a:r>
          </a:p>
          <a:p>
            <a:r>
              <a:rPr lang="ru-RU" dirty="0" smtClean="0"/>
              <a:t>3. показания к протезированию для временного, сменного и постоянного прикуса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6632"/>
            <a:ext cx="8748464" cy="669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Несъемная техника в детском протезировании используется при включенных дефектах. Рекомендуется в молочном и сменном прикусе покрывать полными и </a:t>
            </a:r>
            <a:r>
              <a:rPr lang="ru-RU" sz="1600" dirty="0" err="1">
                <a:latin typeface="Times New Roman"/>
                <a:ea typeface="Times New Roman"/>
              </a:rPr>
              <a:t>экваторными</a:t>
            </a:r>
            <a:r>
              <a:rPr lang="ru-RU" sz="1600" dirty="0">
                <a:latin typeface="Times New Roman"/>
                <a:ea typeface="Times New Roman"/>
              </a:rPr>
              <a:t> коронками разрушенные зубы с обширными пломбами без их препарирования, но после физиологической сепарации – установить сепарационные эластичные лигатуры. Необходимо моделировать жевательные поверхности для удержания высоты прикуса. После протезирования такими коронками, по данным авторов, </a:t>
            </a:r>
            <a:r>
              <a:rPr lang="ru-RU" sz="1600" dirty="0" err="1">
                <a:latin typeface="Times New Roman"/>
                <a:ea typeface="Times New Roman"/>
              </a:rPr>
              <a:t>мастикациограмма</a:t>
            </a:r>
            <a:r>
              <a:rPr lang="ru-RU" sz="1600" dirty="0">
                <a:latin typeface="Times New Roman"/>
                <a:ea typeface="Times New Roman"/>
              </a:rPr>
              <a:t> (отображает все жевательные движения за время пережевывания лесного ореха массой 0,8гр)  становится более упорядоченной и жевательная эффективность повышается в среднем на 8- 12%. При преждевременной </a:t>
            </a:r>
            <a:r>
              <a:rPr lang="ru-RU" sz="1600" dirty="0" err="1">
                <a:latin typeface="Times New Roman"/>
                <a:ea typeface="Times New Roman"/>
              </a:rPr>
              <a:t>стираемости</a:t>
            </a:r>
            <a:r>
              <a:rPr lang="ru-RU" sz="1600" dirty="0">
                <a:latin typeface="Times New Roman"/>
                <a:ea typeface="Times New Roman"/>
              </a:rPr>
              <a:t> зубов, рекомендуется использовать вкладки, коронки, особенно при глубоком резцовом перекрытии. По мнению большинства клиницистов, обычные мостовидные протезы с двусторонней опорой в детской практике не могут применяться, так как задерживают рост челюстей. Протезы должны быть или с односторонней опорой, или раздвижные. Раздвижной протез состоит из 2 подвижно соединенных частей: в одной половине – канал, а в другой ( это может быть опорная коронка) – </a:t>
            </a:r>
            <a:r>
              <a:rPr lang="ru-RU" sz="1600" dirty="0" err="1">
                <a:latin typeface="Times New Roman"/>
                <a:ea typeface="Times New Roman"/>
              </a:rPr>
              <a:t>выстоящий</a:t>
            </a:r>
            <a:r>
              <a:rPr lang="ru-RU" sz="1600" dirty="0">
                <a:latin typeface="Times New Roman"/>
                <a:ea typeface="Times New Roman"/>
              </a:rPr>
              <a:t> штифт, который должен свободно входить в канал. При моделировании восковой промежуточный части в ней делается канал, заполненный графитовым стержнем. Затем части протеза раздвигаются, и восковая репродукция - заменяется на металл. Далее изготовление протеза и его фиксация осуществляются по обычной методике.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4652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Травма зуба</a:t>
            </a:r>
            <a:endParaRPr lang="ru-RU" dirty="0"/>
          </a:p>
        </p:txBody>
      </p:sp>
      <p:pic>
        <p:nvPicPr>
          <p:cNvPr id="30722" name="Picture 2" descr="http://www.vesberdsk.ru/upload/companies/324295/albums/photo_albums/2083/new_pa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7620000" cy="2457451"/>
          </a:xfrm>
          <a:prstGeom prst="rect">
            <a:avLst/>
          </a:prstGeom>
          <a:noFill/>
        </p:spPr>
      </p:pic>
      <p:pic>
        <p:nvPicPr>
          <p:cNvPr id="5" name="Picture 2" descr="Фото: Травма зуб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56792"/>
            <a:ext cx="2782416" cy="1287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Травма зуба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Конструкция из термопластического полимера</a:t>
            </a:r>
            <a:endParaRPr lang="ru-RU" dirty="0"/>
          </a:p>
        </p:txBody>
      </p:sp>
      <p:pic>
        <p:nvPicPr>
          <p:cNvPr id="5" name="Picture 2" descr="http://dentmaster.ru/files/dentmaster.ru/images/02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6912768" cy="362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Рекомендации к применению </a:t>
            </a:r>
            <a:r>
              <a:rPr lang="ru-RU" sz="2400" dirty="0" err="1" smtClean="0"/>
              <a:t>протетического</a:t>
            </a:r>
            <a:r>
              <a:rPr lang="ru-RU" sz="2400" dirty="0" smtClean="0"/>
              <a:t> метода у детей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1. при потере всех или большинства молочных зубов на одной или обеих челюстях, особенно моляров;</a:t>
            </a:r>
          </a:p>
          <a:p>
            <a:r>
              <a:rPr lang="ru-RU" sz="2400" b="1" dirty="0" smtClean="0"/>
              <a:t>2. при потере всех молочных резцов на верхней челюсти, особенно у детей с дефектами речи или неправильным глотанием;</a:t>
            </a:r>
          </a:p>
          <a:p>
            <a:r>
              <a:rPr lang="ru-RU" sz="2400" b="1" dirty="0" smtClean="0"/>
              <a:t>3. при потере молочных моляров (вторых), ведущих к образованию концевого дефекта;</a:t>
            </a:r>
          </a:p>
          <a:p>
            <a:r>
              <a:rPr lang="ru-RU" sz="2400" b="1" dirty="0" smtClean="0"/>
              <a:t>4. при потере молочных клыков;</a:t>
            </a:r>
          </a:p>
          <a:p>
            <a:r>
              <a:rPr lang="ru-RU" sz="2400" b="1" dirty="0" smtClean="0"/>
              <a:t>5. при потере молочных зубов, если зубной ряд не имеет первичных промежутков;</a:t>
            </a:r>
          </a:p>
          <a:p>
            <a:r>
              <a:rPr lang="ru-RU" sz="2400" b="1" dirty="0" smtClean="0"/>
              <a:t>6. при потере молочных зубов у детей с факторами риска развития аномалий прикуса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Определение целесообразности применения зубного протезирования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400" b="1" dirty="0" smtClean="0"/>
              <a:t>1.обследование и выделение диспансерных групп;</a:t>
            </a:r>
          </a:p>
          <a:p>
            <a:r>
              <a:rPr lang="ru-RU" sz="2400" b="1" dirty="0" smtClean="0"/>
              <a:t>2. психологическая подготовка;</a:t>
            </a:r>
          </a:p>
          <a:p>
            <a:r>
              <a:rPr lang="ru-RU" sz="2400" b="1" dirty="0" smtClean="0"/>
              <a:t>3.назначение </a:t>
            </a:r>
            <a:r>
              <a:rPr lang="ru-RU" sz="2400" b="1" dirty="0" err="1" smtClean="0"/>
              <a:t>миогимнастики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4. </a:t>
            </a:r>
            <a:r>
              <a:rPr lang="ru-RU" sz="2400" b="1" dirty="0" err="1" smtClean="0"/>
              <a:t>пришлифовывание</a:t>
            </a:r>
            <a:r>
              <a:rPr lang="ru-RU" sz="2400" b="1" dirty="0" smtClean="0"/>
              <a:t> молочных зубов;</a:t>
            </a:r>
          </a:p>
          <a:p>
            <a:r>
              <a:rPr lang="ru-RU" sz="2400" b="1" dirty="0" smtClean="0"/>
              <a:t>5. сохранение  корней зубов, пригодных к протезированию;</a:t>
            </a:r>
          </a:p>
          <a:p>
            <a:r>
              <a:rPr lang="ru-RU" sz="2400" b="1" dirty="0" smtClean="0"/>
              <a:t>6.расширение показаний к реплантации зубов;</a:t>
            </a:r>
          </a:p>
          <a:p>
            <a:r>
              <a:rPr lang="ru-RU" sz="2400" b="1" dirty="0" smtClean="0"/>
              <a:t>7. внедрение имплантации , ее сочетание с реплантацией </a:t>
            </a:r>
          </a:p>
          <a:p>
            <a:r>
              <a:rPr lang="ru-RU" sz="2400" b="1" dirty="0" smtClean="0"/>
              <a:t>8. применение </a:t>
            </a:r>
            <a:r>
              <a:rPr lang="ru-RU" sz="2400" b="1" dirty="0" err="1" smtClean="0"/>
              <a:t>адгезионных</a:t>
            </a:r>
            <a:r>
              <a:rPr lang="ru-RU" sz="2400" b="1" dirty="0" smtClean="0"/>
              <a:t> мостовидных протезов</a:t>
            </a:r>
          </a:p>
          <a:p>
            <a:r>
              <a:rPr lang="ru-RU" sz="2400" b="1" dirty="0" smtClean="0"/>
              <a:t>9. применение перекрывающих съемных протезов;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/>
              <a:t>10. хирургическое раскрытие ретинированных зубов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900" b="1" dirty="0" smtClean="0">
                <a:latin typeface="Times New Roman"/>
                <a:ea typeface="Times New Roman"/>
              </a:rPr>
              <a:t>Соблюдение </a:t>
            </a:r>
            <a:r>
              <a:rPr lang="ru-RU" sz="2900" b="1" dirty="0">
                <a:latin typeface="Times New Roman"/>
                <a:ea typeface="Times New Roman"/>
              </a:rPr>
              <a:t>всех перечисленных рекомендаций уже в раннем возрасте ребенка позволяет нивелировать последствия раннего удаления молочных зубов и предотвратить формирование и развитие зубочелюстных аномалий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80727"/>
            <a:ext cx="8640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Детское зубное протезирование – это очень важный аспект в профилактике зубочелюстных аномалий. Назовем основные причины потери временных зубов. Это: кариес и его осложнения, реже остеомиелит и другие воспалительные процессы в челюстно - лицевой области, онкологические повреждения челюстей, оперативные вмешательства, травмы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О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течественными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авторами доказано, что можно создать такую конструкцию протеза, которая не тормозит роста челюстей у ребенка. Также установлено, что своевременно изготовленный рациональный детский протез стимулирует рост челюсти и оказывает полезное, а не вредное влияние на челюсть. Дело в том, что имеются три фактора, стимулирующие рост челюстных костей у детей.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38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Факторы, стимулирующие рост челюстных костей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43577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Биологическая тенденция к росту, которая заложена в природе всякой молодой развивающейся ткани.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Процесс прорезывания зубов.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Жевательная функция.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05273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При отсутствии зубов вследствие их порчи и гибели, как известно, происходит атрофия костной ткани челюстей в области утерянных зубов, кость плохо развивается при ретенции зубов и адентии. Это приводит к нарушению равновесия в зубочелюстной системе и возникновению патологических перемещений в вертикальной,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трансверзальной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и сагиттальной плоскостях, что предопределяет изменение прикуса. И неоказание своевременной стоматологической помощи детям с дефектами зубных рядов изменяет физиологию всей жевательной системы, так как отсутствие даже одного зуба у ребенка в условиях растущих, преимущественно морфологически незрелых, структур приводит к диспропорции роста, увеличению числа зубочелюстных аномалий. При возмещении дефектов зубного ряда протезом, кости челюсти начинают вновь выполнять полноценным образом функцию жевания и благодаря естественным функциональным раздражениям нормально развиваются. Благодаря протезированию не только улучшается жевательная функция, что способствует лучшему усвоению пищи и нормальной деятельности пищеварительной и всасывающей системы, но и становится четкой речь и изменяется внешний вид к лучшему. А это имеет большое значение для психики ребенка и состояния всего детского организма.  Известно, что дети, не имеющие зубов, особенно во фронтальной области, стараются не смеяться, закрывают рот рукой во время разговора, всегда плохо настроены и нередко страдают психической депрессией. При протезировании изменяется к лучшему настроение, поднимается общий тонус детского организма и ребенок не чувствует больше своего физического недостатка.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43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Возмещение ДЕФЕКТОВ ЗУБНОГО РЯДА ПРОТЕЗОМ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Фото: Отсутствие фронтальных молочных зуб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4680418" cy="2714644"/>
          </a:xfrm>
          <a:prstGeom prst="rect">
            <a:avLst/>
          </a:prstGeom>
          <a:noFill/>
        </p:spPr>
      </p:pic>
      <p:pic>
        <p:nvPicPr>
          <p:cNvPr id="25604" name="Picture 4" descr="Фото: Съемный зубной протез на передние зуб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71942"/>
            <a:ext cx="4740424" cy="2654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88204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Следует еще отметить, что полноценная зубочелюстная система в периоде молочного прикуса имеет большое значение с точки зрения онтогенетического развития жевательного аппарата. Неполноценная функция вследствие недостатка молочных зубов приводит к укорочению зубного ряда в постоянном прикусе, к задержке прорезывания постоянных зубов 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аномалийному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положению их, к некоторой деформации челюстных костей. Считается, что потеря хотя бы одного молочного зуба в возрасте 2—4 лет вызывает редукцию основного эволюционного материала в развивающемся органе. Вот почему зубное протезирование у детей является весьма благоприятным фактором, как для нормального развития всего жевательного аппарата, так и других физиологических систем. </a:t>
            </a:r>
            <a:endParaRPr lang="ru-RU" sz="1600" dirty="0">
              <a:latin typeface="Times New Roman"/>
              <a:ea typeface="Times New Roman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Этого не сознавали врачи-стоматологи старой формации и поэтому не занимались возмещением дефектов зубов и зубных рядов у детей. Пионером развития этого раздела стоматологии в Советском Союзе является проф. Л. В. Ильина-Маркосян, которая в 1937 г. занялась изучением этого вопроса и доказала необходимость и целесообразность замещения протезами отсутствующих зубов у детей.  Зубному протезированию у детей, естественно, свойственны почти все черты, характерные для взрослого зубного протезирования. Однако этот раздел имеет свои особенности: необходимо строго учитывать возрастные особенности детского организма, специфику строения  жевательного аппарата ребенка, те отличительные признаки, которые отмечают становление и развитие зубочелюстной системы в сравнении с другими физиологическими системами.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26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4744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Следует указать, что эмбриональный период развития зубочелюстной системы наблюдается в зубочелюстной системе не только в антенатальном периоде, в утробе матери, но и в постнатальном периоде, т. е. после рождения. Имеются в виду фолликулы некоторых жевательных постоянных зубов, которые не только развиваются, но даже закладываются после рождения ребенка. Кроме того, ни в одной физиологической системе не исчезает полностью целый орган и заменяется новым так, как это имеет место в зубной системе. Все молочные зубы выпадают, и вместо них целиком появляется новый зубной аппарат — зубы постоянного прикуса, т. е. происходит полная замена одного органа другим. Все эти особенности обязательно должны наложить отпечаток на уход, профилактику и лечение дефектов и деформаций зубочелюстной системы. Характерно, что в структуре удаленных зубов доминируют первые и вторые молочные моляры -98.6%, на клыки приходится лишь 1.4%. чаще почти в 2 раза удаляются зубы нижней челюсти. Высокая распространенность преждевременного удаления молочных зубов не может не отразиться на развитии челюстей. Молочные клыки, первые и вторые молочные моляры являются так называемыми защитными зонами, которые препятствуют патологическим изменениям прикуса до прорезывания первых постоянных моляров. При отсутствии протезирования преждевременная потеря молочных зубов приводит к характерным морфологическим и функциональным нарушениям.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196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04c7d8eaafe4dd61925fd301763f71e785b9c2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349</TotalTime>
  <Words>2650</Words>
  <Application>Microsoft Office PowerPoint</Application>
  <PresentationFormat>Экран (4:3)</PresentationFormat>
  <Paragraphs>123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ДЕТСКОЕ  Зубное протезирование</vt:lpstr>
      <vt:lpstr>Цель лекции</vt:lpstr>
      <vt:lpstr>План лекции</vt:lpstr>
      <vt:lpstr>Презентация PowerPoint</vt:lpstr>
      <vt:lpstr>Факторы, стимулирующие рост челюстных костей</vt:lpstr>
      <vt:lpstr>Презентация PowerPoint</vt:lpstr>
      <vt:lpstr>Возмещение ДЕФЕКТОВ ЗУБНОГО РЯДА ПРОТЕЗОМ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применяемым конструкциям</vt:lpstr>
      <vt:lpstr>Показания к ЗУБНОМУ протезированию </vt:lpstr>
      <vt:lpstr>Показания к ЗУБНОМУ протезированию </vt:lpstr>
      <vt:lpstr>Презентация PowerPoint</vt:lpstr>
      <vt:lpstr>КОНСТРУКЦИИ, ПРИМЕНЯЕМЫЕ ВО ВРЕМЕННОМ ПРИКУСЕ</vt:lpstr>
      <vt:lpstr>Показания к протезированию</vt:lpstr>
      <vt:lpstr>Презентация PowerPoint</vt:lpstr>
      <vt:lpstr>Конструкции, используемые в сменном прикусе</vt:lpstr>
      <vt:lpstr>Конструкции, используемые в сменном прикусе</vt:lpstr>
      <vt:lpstr>Конструкции, используемые в сменном прикусе</vt:lpstr>
      <vt:lpstr>Конструкции, используемые в сменном прикусе</vt:lpstr>
      <vt:lpstr>Конструкции, используемые в сменном прикусе</vt:lpstr>
      <vt:lpstr>Презентация PowerPoint</vt:lpstr>
      <vt:lpstr> ПОКАЗАНИЯ К протезированию в препубертатный и пубертатный период </vt:lpstr>
      <vt:lpstr>Презентация PowerPoint</vt:lpstr>
      <vt:lpstr>ПРОТЕЗИРОВАНИЕ ПРИ ВРОЖДЕННЫХ ГЕНЕТИЧЕСКИ ОБУСЛОВЛЕННЫХ ЗАБОЛЕВАНИЯХ</vt:lpstr>
      <vt:lpstr>Особенности протезирования  детей съемными протезами</vt:lpstr>
      <vt:lpstr>Конструкции, используемые в препубертатный и пубертатный период</vt:lpstr>
      <vt:lpstr>Презентация PowerPoint</vt:lpstr>
      <vt:lpstr>Травма зуба</vt:lpstr>
      <vt:lpstr>Травма зуба </vt:lpstr>
      <vt:lpstr>Рекомендации к применению протетического метода у детей</vt:lpstr>
      <vt:lpstr>Определение целесообразности применения зубного протезирования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Зубное протезирование</dc:title>
  <dc:creator>Ползователь</dc:creator>
  <cp:lastModifiedBy>user</cp:lastModifiedBy>
  <cp:revision>60</cp:revision>
  <dcterms:created xsi:type="dcterms:W3CDTF">2015-09-24T13:47:42Z</dcterms:created>
  <dcterms:modified xsi:type="dcterms:W3CDTF">2025-09-22T10:37:51Z</dcterms:modified>
</cp:coreProperties>
</file>