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61" r:id="rId5"/>
    <p:sldId id="267" r:id="rId6"/>
    <p:sldId id="258" r:id="rId7"/>
    <p:sldId id="259" r:id="rId8"/>
    <p:sldId id="260" r:id="rId9"/>
    <p:sldId id="263" r:id="rId10"/>
    <p:sldId id="264" r:id="rId11"/>
    <p:sldId id="268" r:id="rId12"/>
    <p:sldId id="269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D3189-C691-4185-BAAE-25BC1FDD64C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866665-B94B-4227-A4FF-E1ECBFFEDB64}">
      <dgm:prSet custT="1"/>
      <dgm:spPr/>
      <dgm:t>
        <a:bodyPr/>
        <a:lstStyle/>
        <a:p>
          <a:pPr rtl="0"/>
          <a:r>
            <a:rPr lang="ru-RU" sz="2400" dirty="0" smtClean="0"/>
            <a:t>Лекционные встречи с обучающимися школ</a:t>
          </a:r>
          <a:endParaRPr lang="ru-RU" sz="2400" dirty="0"/>
        </a:p>
      </dgm:t>
    </dgm:pt>
    <dgm:pt modelId="{7ED5F1EC-309B-45CC-8B55-975C9687EFC5}" type="parTrans" cxnId="{F1EF19D9-A81B-4200-BCFE-21FB5C308180}">
      <dgm:prSet/>
      <dgm:spPr/>
      <dgm:t>
        <a:bodyPr/>
        <a:lstStyle/>
        <a:p>
          <a:endParaRPr lang="ru-RU"/>
        </a:p>
      </dgm:t>
    </dgm:pt>
    <dgm:pt modelId="{05D3052F-316D-46A2-AC2B-D5F45CC48371}" type="sibTrans" cxnId="{F1EF19D9-A81B-4200-BCFE-21FB5C308180}">
      <dgm:prSet/>
      <dgm:spPr/>
      <dgm:t>
        <a:bodyPr/>
        <a:lstStyle/>
        <a:p>
          <a:endParaRPr lang="ru-RU"/>
        </a:p>
      </dgm:t>
    </dgm:pt>
    <dgm:pt modelId="{5D5C4691-B984-43A6-8EDB-958B7AE1E3DA}">
      <dgm:prSet custT="1"/>
      <dgm:spPr/>
      <dgm:t>
        <a:bodyPr/>
        <a:lstStyle/>
        <a:p>
          <a:pPr rtl="0"/>
          <a:r>
            <a:rPr lang="ru-RU" sz="2000" dirty="0" smtClean="0"/>
            <a:t>Цикл интерактивных лекций для студентов КГМУ профессора кафедры акушерства и гинекологии, д.м.н. М.Г. </a:t>
          </a:r>
          <a:r>
            <a:rPr lang="ru-RU" sz="2000" dirty="0" err="1" smtClean="0"/>
            <a:t>Газазян</a:t>
          </a:r>
          <a:r>
            <a:rPr lang="ru-RU" sz="2000" dirty="0" smtClean="0"/>
            <a:t>. </a:t>
          </a:r>
          <a:endParaRPr lang="ru-RU" sz="2000" dirty="0"/>
        </a:p>
      </dgm:t>
    </dgm:pt>
    <dgm:pt modelId="{2D8C9577-0E49-454A-BA05-C4472D77DD9E}" type="parTrans" cxnId="{2BDFB3FD-0B01-4DA6-BA73-00AADAF11A05}">
      <dgm:prSet/>
      <dgm:spPr/>
      <dgm:t>
        <a:bodyPr/>
        <a:lstStyle/>
        <a:p>
          <a:endParaRPr lang="ru-RU"/>
        </a:p>
      </dgm:t>
    </dgm:pt>
    <dgm:pt modelId="{740768C5-CE6F-4117-81FC-446549D3F917}" type="sibTrans" cxnId="{2BDFB3FD-0B01-4DA6-BA73-00AADAF11A05}">
      <dgm:prSet/>
      <dgm:spPr/>
      <dgm:t>
        <a:bodyPr/>
        <a:lstStyle/>
        <a:p>
          <a:endParaRPr lang="ru-RU"/>
        </a:p>
      </dgm:t>
    </dgm:pt>
    <dgm:pt modelId="{B45FB09E-65D1-484F-A175-5E7FB2EDC3CF}">
      <dgm:prSet/>
      <dgm:spPr/>
      <dgm:t>
        <a:bodyPr/>
        <a:lstStyle/>
        <a:p>
          <a:pPr rtl="0"/>
          <a:r>
            <a:rPr lang="ru-RU" dirty="0" smtClean="0"/>
            <a:t>Проведение индивидуальных консультаций сотрудниками кафедры акушерства и гинекологии</a:t>
          </a:r>
          <a:endParaRPr lang="ru-RU" dirty="0"/>
        </a:p>
      </dgm:t>
    </dgm:pt>
    <dgm:pt modelId="{9FF7F8A1-6265-4E7C-BB1A-475F0DC2BFBE}" type="parTrans" cxnId="{C73A107E-FBE2-4590-8EE5-0B30C7E77391}">
      <dgm:prSet/>
      <dgm:spPr/>
      <dgm:t>
        <a:bodyPr/>
        <a:lstStyle/>
        <a:p>
          <a:endParaRPr lang="ru-RU"/>
        </a:p>
      </dgm:t>
    </dgm:pt>
    <dgm:pt modelId="{1E285AEC-5506-44A0-B337-083FCA55279D}" type="sibTrans" cxnId="{C73A107E-FBE2-4590-8EE5-0B30C7E77391}">
      <dgm:prSet/>
      <dgm:spPr/>
      <dgm:t>
        <a:bodyPr/>
        <a:lstStyle/>
        <a:p>
          <a:endParaRPr lang="ru-RU"/>
        </a:p>
      </dgm:t>
    </dgm:pt>
    <dgm:pt modelId="{B1FD8F77-0C11-4D7C-8A69-35F52195EE3D}" type="pres">
      <dgm:prSet presAssocID="{2A5D3189-C691-4185-BAAE-25BC1FDD64C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AE5686-18AD-4BCF-A040-8C4947C5E489}" type="pres">
      <dgm:prSet presAssocID="{2A5D3189-C691-4185-BAAE-25BC1FDD64C3}" presName="cycle" presStyleCnt="0"/>
      <dgm:spPr/>
    </dgm:pt>
    <dgm:pt modelId="{390A124F-16B1-407B-B262-3EFFC946E409}" type="pres">
      <dgm:prSet presAssocID="{2A5D3189-C691-4185-BAAE-25BC1FDD64C3}" presName="centerShape" presStyleCnt="0"/>
      <dgm:spPr/>
    </dgm:pt>
    <dgm:pt modelId="{47494A74-4C1D-4A3A-89E5-21698936F9B7}" type="pres">
      <dgm:prSet presAssocID="{2A5D3189-C691-4185-BAAE-25BC1FDD64C3}" presName="connSite" presStyleLbl="node1" presStyleIdx="0" presStyleCnt="4"/>
      <dgm:spPr/>
    </dgm:pt>
    <dgm:pt modelId="{4152704A-ED10-4B2B-A9EE-903B18175878}" type="pres">
      <dgm:prSet presAssocID="{2A5D3189-C691-4185-BAAE-25BC1FDD64C3}" presName="visible" presStyleLbl="node1" presStyleIdx="0" presStyleCnt="4" custScaleX="191812" custScaleY="137792" custLinFactNeighborX="-2674" custLinFactNeighborY="-43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717E069-FD53-4717-865C-1074A7822FC0}" type="pres">
      <dgm:prSet presAssocID="{7ED5F1EC-309B-45CC-8B55-975C9687EFC5}" presName="Name25" presStyleLbl="parChTrans1D1" presStyleIdx="0" presStyleCnt="3"/>
      <dgm:spPr/>
      <dgm:t>
        <a:bodyPr/>
        <a:lstStyle/>
        <a:p>
          <a:endParaRPr lang="ru-RU"/>
        </a:p>
      </dgm:t>
    </dgm:pt>
    <dgm:pt modelId="{9F84518F-E850-48E4-B703-E072003AC003}" type="pres">
      <dgm:prSet presAssocID="{4B866665-B94B-4227-A4FF-E1ECBFFEDB64}" presName="node" presStyleCnt="0"/>
      <dgm:spPr/>
    </dgm:pt>
    <dgm:pt modelId="{9437553C-2FBE-4096-B070-7460AA4AA74D}" type="pres">
      <dgm:prSet presAssocID="{4B866665-B94B-4227-A4FF-E1ECBFFEDB64}" presName="parentNode" presStyleLbl="node1" presStyleIdx="1" presStyleCnt="4" custScaleX="219682" custScaleY="206977" custLinFactNeighborX="55026" custLinFactNeighborY="277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51DC6-C873-4C11-9FB6-FCF1D798E2E3}" type="pres">
      <dgm:prSet presAssocID="{4B866665-B94B-4227-A4FF-E1ECBFFEDB64}" presName="childNode" presStyleLbl="revTx" presStyleIdx="0" presStyleCnt="0">
        <dgm:presLayoutVars>
          <dgm:bulletEnabled val="1"/>
        </dgm:presLayoutVars>
      </dgm:prSet>
      <dgm:spPr/>
    </dgm:pt>
    <dgm:pt modelId="{1D79EDB3-4EBF-4296-80B0-6734D269D011}" type="pres">
      <dgm:prSet presAssocID="{2D8C9577-0E49-454A-BA05-C4472D77DD9E}" presName="Name25" presStyleLbl="parChTrans1D1" presStyleIdx="1" presStyleCnt="3"/>
      <dgm:spPr/>
      <dgm:t>
        <a:bodyPr/>
        <a:lstStyle/>
        <a:p>
          <a:endParaRPr lang="ru-RU"/>
        </a:p>
      </dgm:t>
    </dgm:pt>
    <dgm:pt modelId="{A882277B-4349-44B3-82D4-1F9DE3D5B7C8}" type="pres">
      <dgm:prSet presAssocID="{5D5C4691-B984-43A6-8EDB-958B7AE1E3DA}" presName="node" presStyleCnt="0"/>
      <dgm:spPr/>
    </dgm:pt>
    <dgm:pt modelId="{03EB2F8E-4DFF-454D-97FD-4DD5608009F7}" type="pres">
      <dgm:prSet presAssocID="{5D5C4691-B984-43A6-8EDB-958B7AE1E3DA}" presName="parentNode" presStyleLbl="node1" presStyleIdx="2" presStyleCnt="4" custScaleX="228943" custScaleY="221052" custLinFactX="81614" custLinFactNeighborX="100000" custLinFactNeighborY="43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84962-2E4A-46BB-88FE-958110E035F1}" type="pres">
      <dgm:prSet presAssocID="{5D5C4691-B984-43A6-8EDB-958B7AE1E3DA}" presName="childNode" presStyleLbl="revTx" presStyleIdx="0" presStyleCnt="0">
        <dgm:presLayoutVars>
          <dgm:bulletEnabled val="1"/>
        </dgm:presLayoutVars>
      </dgm:prSet>
      <dgm:spPr/>
    </dgm:pt>
    <dgm:pt modelId="{D27D7EC4-134B-47D7-9B17-43D80E3F5100}" type="pres">
      <dgm:prSet presAssocID="{9FF7F8A1-6265-4E7C-BB1A-475F0DC2BFBE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4BB0FE3-7689-4E54-9CD9-D1890281690B}" type="pres">
      <dgm:prSet presAssocID="{B45FB09E-65D1-484F-A175-5E7FB2EDC3CF}" presName="node" presStyleCnt="0"/>
      <dgm:spPr/>
    </dgm:pt>
    <dgm:pt modelId="{A51461E2-57A7-4C35-820A-9BE71CA95213}" type="pres">
      <dgm:prSet presAssocID="{B45FB09E-65D1-484F-A175-5E7FB2EDC3CF}" presName="parentNode" presStyleLbl="node1" presStyleIdx="3" presStyleCnt="4" custScaleX="221180" custScaleY="202434" custLinFactNeighborX="40048" custLinFactNeighborY="-168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0FB7F-232D-45D8-928C-DFC8CB33FC38}" type="pres">
      <dgm:prSet presAssocID="{B45FB09E-65D1-484F-A175-5E7FB2EDC3C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6A0420A-9EC9-43CB-B416-C44CF00210A2}" type="presOf" srcId="{9FF7F8A1-6265-4E7C-BB1A-475F0DC2BFBE}" destId="{D27D7EC4-134B-47D7-9B17-43D80E3F5100}" srcOrd="0" destOrd="0" presId="urn:microsoft.com/office/officeart/2005/8/layout/radial2"/>
    <dgm:cxn modelId="{B3C96E25-BCD2-44F2-B4E6-E27281AC9F37}" type="presOf" srcId="{2D8C9577-0E49-454A-BA05-C4472D77DD9E}" destId="{1D79EDB3-4EBF-4296-80B0-6734D269D011}" srcOrd="0" destOrd="0" presId="urn:microsoft.com/office/officeart/2005/8/layout/radial2"/>
    <dgm:cxn modelId="{F1EF19D9-A81B-4200-BCFE-21FB5C308180}" srcId="{2A5D3189-C691-4185-BAAE-25BC1FDD64C3}" destId="{4B866665-B94B-4227-A4FF-E1ECBFFEDB64}" srcOrd="0" destOrd="0" parTransId="{7ED5F1EC-309B-45CC-8B55-975C9687EFC5}" sibTransId="{05D3052F-316D-46A2-AC2B-D5F45CC48371}"/>
    <dgm:cxn modelId="{2BDFB3FD-0B01-4DA6-BA73-00AADAF11A05}" srcId="{2A5D3189-C691-4185-BAAE-25BC1FDD64C3}" destId="{5D5C4691-B984-43A6-8EDB-958B7AE1E3DA}" srcOrd="1" destOrd="0" parTransId="{2D8C9577-0E49-454A-BA05-C4472D77DD9E}" sibTransId="{740768C5-CE6F-4117-81FC-446549D3F917}"/>
    <dgm:cxn modelId="{78D3CD70-C94D-4EBE-B9D0-C690CD569E1A}" type="presOf" srcId="{5D5C4691-B984-43A6-8EDB-958B7AE1E3DA}" destId="{03EB2F8E-4DFF-454D-97FD-4DD5608009F7}" srcOrd="0" destOrd="0" presId="urn:microsoft.com/office/officeart/2005/8/layout/radial2"/>
    <dgm:cxn modelId="{36214FAF-28BF-4E1C-AC39-409FC02150F5}" type="presOf" srcId="{B45FB09E-65D1-484F-A175-5E7FB2EDC3CF}" destId="{A51461E2-57A7-4C35-820A-9BE71CA95213}" srcOrd="0" destOrd="0" presId="urn:microsoft.com/office/officeart/2005/8/layout/radial2"/>
    <dgm:cxn modelId="{A66D85BB-F933-4DA7-933B-365D5ED6C8FE}" type="presOf" srcId="{7ED5F1EC-309B-45CC-8B55-975C9687EFC5}" destId="{9717E069-FD53-4717-865C-1074A7822FC0}" srcOrd="0" destOrd="0" presId="urn:microsoft.com/office/officeart/2005/8/layout/radial2"/>
    <dgm:cxn modelId="{C73A107E-FBE2-4590-8EE5-0B30C7E77391}" srcId="{2A5D3189-C691-4185-BAAE-25BC1FDD64C3}" destId="{B45FB09E-65D1-484F-A175-5E7FB2EDC3CF}" srcOrd="2" destOrd="0" parTransId="{9FF7F8A1-6265-4E7C-BB1A-475F0DC2BFBE}" sibTransId="{1E285AEC-5506-44A0-B337-083FCA55279D}"/>
    <dgm:cxn modelId="{4DA3B2E6-0902-4385-91FB-71FFE8C912AE}" type="presOf" srcId="{2A5D3189-C691-4185-BAAE-25BC1FDD64C3}" destId="{B1FD8F77-0C11-4D7C-8A69-35F52195EE3D}" srcOrd="0" destOrd="0" presId="urn:microsoft.com/office/officeart/2005/8/layout/radial2"/>
    <dgm:cxn modelId="{A056A714-DB79-4EF3-B24C-2D2F3CD5D565}" type="presOf" srcId="{4B866665-B94B-4227-A4FF-E1ECBFFEDB64}" destId="{9437553C-2FBE-4096-B070-7460AA4AA74D}" srcOrd="0" destOrd="0" presId="urn:microsoft.com/office/officeart/2005/8/layout/radial2"/>
    <dgm:cxn modelId="{69E8C8C3-4B37-46FB-ADFC-BA0EB751FB2F}" type="presParOf" srcId="{B1FD8F77-0C11-4D7C-8A69-35F52195EE3D}" destId="{77AE5686-18AD-4BCF-A040-8C4947C5E489}" srcOrd="0" destOrd="0" presId="urn:microsoft.com/office/officeart/2005/8/layout/radial2"/>
    <dgm:cxn modelId="{4B7384DD-4602-47D8-9969-C4355F866481}" type="presParOf" srcId="{77AE5686-18AD-4BCF-A040-8C4947C5E489}" destId="{390A124F-16B1-407B-B262-3EFFC946E409}" srcOrd="0" destOrd="0" presId="urn:microsoft.com/office/officeart/2005/8/layout/radial2"/>
    <dgm:cxn modelId="{D2663AF6-93AD-41AD-A68B-62AC53FFD876}" type="presParOf" srcId="{390A124F-16B1-407B-B262-3EFFC946E409}" destId="{47494A74-4C1D-4A3A-89E5-21698936F9B7}" srcOrd="0" destOrd="0" presId="urn:microsoft.com/office/officeart/2005/8/layout/radial2"/>
    <dgm:cxn modelId="{66D9BF62-2E2C-4B25-9E65-6523E7DDDAF1}" type="presParOf" srcId="{390A124F-16B1-407B-B262-3EFFC946E409}" destId="{4152704A-ED10-4B2B-A9EE-903B18175878}" srcOrd="1" destOrd="0" presId="urn:microsoft.com/office/officeart/2005/8/layout/radial2"/>
    <dgm:cxn modelId="{5061B315-D143-43A4-9A8D-9CBE69EFEAC0}" type="presParOf" srcId="{77AE5686-18AD-4BCF-A040-8C4947C5E489}" destId="{9717E069-FD53-4717-865C-1074A7822FC0}" srcOrd="1" destOrd="0" presId="urn:microsoft.com/office/officeart/2005/8/layout/radial2"/>
    <dgm:cxn modelId="{A1F1D007-FDB9-4662-B769-5B9A3ACF91C9}" type="presParOf" srcId="{77AE5686-18AD-4BCF-A040-8C4947C5E489}" destId="{9F84518F-E850-48E4-B703-E072003AC003}" srcOrd="2" destOrd="0" presId="urn:microsoft.com/office/officeart/2005/8/layout/radial2"/>
    <dgm:cxn modelId="{D591B110-1D4E-4189-9EC2-12E9CD72D978}" type="presParOf" srcId="{9F84518F-E850-48E4-B703-E072003AC003}" destId="{9437553C-2FBE-4096-B070-7460AA4AA74D}" srcOrd="0" destOrd="0" presId="urn:microsoft.com/office/officeart/2005/8/layout/radial2"/>
    <dgm:cxn modelId="{DB8707DA-A218-449B-8354-7DB7501AF7DF}" type="presParOf" srcId="{9F84518F-E850-48E4-B703-E072003AC003}" destId="{C9D51DC6-C873-4C11-9FB6-FCF1D798E2E3}" srcOrd="1" destOrd="0" presId="urn:microsoft.com/office/officeart/2005/8/layout/radial2"/>
    <dgm:cxn modelId="{1CDB5062-5A85-4EA2-888A-091EF869CCE8}" type="presParOf" srcId="{77AE5686-18AD-4BCF-A040-8C4947C5E489}" destId="{1D79EDB3-4EBF-4296-80B0-6734D269D011}" srcOrd="3" destOrd="0" presId="urn:microsoft.com/office/officeart/2005/8/layout/radial2"/>
    <dgm:cxn modelId="{E8F86332-DC88-44FF-B8C4-838776E4DA4F}" type="presParOf" srcId="{77AE5686-18AD-4BCF-A040-8C4947C5E489}" destId="{A882277B-4349-44B3-82D4-1F9DE3D5B7C8}" srcOrd="4" destOrd="0" presId="urn:microsoft.com/office/officeart/2005/8/layout/radial2"/>
    <dgm:cxn modelId="{6D152A5B-A328-40F0-9C95-1B474EACD2B2}" type="presParOf" srcId="{A882277B-4349-44B3-82D4-1F9DE3D5B7C8}" destId="{03EB2F8E-4DFF-454D-97FD-4DD5608009F7}" srcOrd="0" destOrd="0" presId="urn:microsoft.com/office/officeart/2005/8/layout/radial2"/>
    <dgm:cxn modelId="{A395B88B-EACB-46B2-9F4E-77ADDF6EE153}" type="presParOf" srcId="{A882277B-4349-44B3-82D4-1F9DE3D5B7C8}" destId="{F0784962-2E4A-46BB-88FE-958110E035F1}" srcOrd="1" destOrd="0" presId="urn:microsoft.com/office/officeart/2005/8/layout/radial2"/>
    <dgm:cxn modelId="{1B851BD7-0C21-4790-AAE8-113F453E8783}" type="presParOf" srcId="{77AE5686-18AD-4BCF-A040-8C4947C5E489}" destId="{D27D7EC4-134B-47D7-9B17-43D80E3F5100}" srcOrd="5" destOrd="0" presId="urn:microsoft.com/office/officeart/2005/8/layout/radial2"/>
    <dgm:cxn modelId="{FF6D7F1F-22DF-4632-BB75-2BA59CA91A94}" type="presParOf" srcId="{77AE5686-18AD-4BCF-A040-8C4947C5E489}" destId="{74BB0FE3-7689-4E54-9CD9-D1890281690B}" srcOrd="6" destOrd="0" presId="urn:microsoft.com/office/officeart/2005/8/layout/radial2"/>
    <dgm:cxn modelId="{191CE5D4-AB05-4D9D-A5D3-F09D59D3478C}" type="presParOf" srcId="{74BB0FE3-7689-4E54-9CD9-D1890281690B}" destId="{A51461E2-57A7-4C35-820A-9BE71CA95213}" srcOrd="0" destOrd="0" presId="urn:microsoft.com/office/officeart/2005/8/layout/radial2"/>
    <dgm:cxn modelId="{D697D44A-7878-42F3-BC66-DE28307B992F}" type="presParOf" srcId="{74BB0FE3-7689-4E54-9CD9-D1890281690B}" destId="{7210FB7F-232D-45D8-928C-DFC8CB33FC3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D7EC4-134B-47D7-9B17-43D80E3F5100}">
      <dsp:nvSpPr>
        <dsp:cNvPr id="0" name=""/>
        <dsp:cNvSpPr/>
      </dsp:nvSpPr>
      <dsp:spPr>
        <a:xfrm rot="2033787">
          <a:off x="2873078" y="2927432"/>
          <a:ext cx="179916" cy="49482"/>
        </a:xfrm>
        <a:custGeom>
          <a:avLst/>
          <a:gdLst/>
          <a:ahLst/>
          <a:cxnLst/>
          <a:rect l="0" t="0" r="0" b="0"/>
          <a:pathLst>
            <a:path>
              <a:moveTo>
                <a:pt x="0" y="24741"/>
              </a:moveTo>
              <a:lnTo>
                <a:pt x="179916" y="247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9EDB3-4EBF-4296-80B0-6734D269D011}">
      <dsp:nvSpPr>
        <dsp:cNvPr id="0" name=""/>
        <dsp:cNvSpPr/>
      </dsp:nvSpPr>
      <dsp:spPr>
        <a:xfrm rot="45428">
          <a:off x="2888272" y="2370009"/>
          <a:ext cx="2162878" cy="49482"/>
        </a:xfrm>
        <a:custGeom>
          <a:avLst/>
          <a:gdLst/>
          <a:ahLst/>
          <a:cxnLst/>
          <a:rect l="0" t="0" r="0" b="0"/>
          <a:pathLst>
            <a:path>
              <a:moveTo>
                <a:pt x="0" y="24741"/>
              </a:moveTo>
              <a:lnTo>
                <a:pt x="2162878" y="247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7E069-FD53-4717-865C-1074A7822FC0}">
      <dsp:nvSpPr>
        <dsp:cNvPr id="0" name=""/>
        <dsp:cNvSpPr/>
      </dsp:nvSpPr>
      <dsp:spPr>
        <a:xfrm rot="19871043">
          <a:off x="2868742" y="1833275"/>
          <a:ext cx="316963" cy="49482"/>
        </a:xfrm>
        <a:custGeom>
          <a:avLst/>
          <a:gdLst/>
          <a:ahLst/>
          <a:cxnLst/>
          <a:rect l="0" t="0" r="0" b="0"/>
          <a:pathLst>
            <a:path>
              <a:moveTo>
                <a:pt x="0" y="24741"/>
              </a:moveTo>
              <a:lnTo>
                <a:pt x="316963" y="247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2704A-ED10-4B2B-A9EE-903B18175878}">
      <dsp:nvSpPr>
        <dsp:cNvPr id="0" name=""/>
        <dsp:cNvSpPr/>
      </dsp:nvSpPr>
      <dsp:spPr>
        <a:xfrm>
          <a:off x="-73167" y="713265"/>
          <a:ext cx="4339432" cy="31173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7553C-2FBE-4096-B070-7460AA4AA74D}">
      <dsp:nvSpPr>
        <dsp:cNvPr id="0" name=""/>
        <dsp:cNvSpPr/>
      </dsp:nvSpPr>
      <dsp:spPr>
        <a:xfrm>
          <a:off x="2962668" y="-331441"/>
          <a:ext cx="2981967" cy="2809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Лекционные встречи с обучающимися школ</a:t>
          </a:r>
          <a:endParaRPr lang="ru-RU" sz="2400" kern="1200" dirty="0"/>
        </a:p>
      </dsp:txBody>
      <dsp:txXfrm>
        <a:off x="3399367" y="80002"/>
        <a:ext cx="2108569" cy="1986623"/>
      </dsp:txXfrm>
    </dsp:sp>
    <dsp:sp modelId="{03EB2F8E-4DFF-454D-97FD-4DD5608009F7}">
      <dsp:nvSpPr>
        <dsp:cNvPr id="0" name=""/>
        <dsp:cNvSpPr/>
      </dsp:nvSpPr>
      <dsp:spPr>
        <a:xfrm>
          <a:off x="5050911" y="929291"/>
          <a:ext cx="3107676" cy="30005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Цикл интерактивных лекций для студентов КГМУ профессора кафедры акушерства и гинекологии, д.м.н. М.Г. </a:t>
          </a:r>
          <a:r>
            <a:rPr lang="ru-RU" sz="2000" kern="1200" dirty="0" err="1" smtClean="0"/>
            <a:t>Газазян</a:t>
          </a:r>
          <a:r>
            <a:rPr lang="ru-RU" sz="2000" kern="1200" dirty="0" smtClean="0"/>
            <a:t>. </a:t>
          </a:r>
          <a:endParaRPr lang="ru-RU" sz="2000" kern="1200" dirty="0"/>
        </a:p>
      </dsp:txBody>
      <dsp:txXfrm>
        <a:off x="5506020" y="1368713"/>
        <a:ext cx="2197458" cy="2121719"/>
      </dsp:txXfrm>
    </dsp:sp>
    <dsp:sp modelId="{A51461E2-57A7-4C35-820A-9BE71CA95213}">
      <dsp:nvSpPr>
        <dsp:cNvPr id="0" name=""/>
        <dsp:cNvSpPr/>
      </dsp:nvSpPr>
      <dsp:spPr>
        <a:xfrm>
          <a:off x="2746647" y="2441461"/>
          <a:ext cx="3002301" cy="2747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Проведение индивидуальных консультаций сотрудниками кафедры акушерства и гинекологии</a:t>
          </a:r>
          <a:endParaRPr lang="ru-RU" sz="1900" kern="1200" dirty="0"/>
        </a:p>
      </dsp:txBody>
      <dsp:txXfrm>
        <a:off x="3186324" y="2843873"/>
        <a:ext cx="2122947" cy="1943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38659"/>
            <a:ext cx="5885645" cy="1763579"/>
          </a:xfrm>
        </p:spPr>
        <p:txBody>
          <a:bodyPr anchor="b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>
              <a:defRPr sz="6000" b="1" cap="none" spc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6858000" cy="1655762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 algn="ctr">
              <a:buNone/>
              <a:defRPr sz="2400" b="1" cap="none" spc="0">
                <a:ln/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2302-1E1F-4723-8CD0-0DC9CCE27F43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50C0-DDB5-468E-B748-D90780D04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2302-1E1F-4723-8CD0-0DC9CCE27F43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50C0-DDB5-468E-B748-D90780D04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67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2302-1E1F-4723-8CD0-0DC9CCE27F43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50C0-DDB5-468E-B748-D90780D04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8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2302-1E1F-4723-8CD0-0DC9CCE27F43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50C0-DDB5-468E-B748-D90780D04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24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2302-1E1F-4723-8CD0-0DC9CCE27F43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50C0-DDB5-468E-B748-D90780D04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8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2302-1E1F-4723-8CD0-0DC9CCE27F43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50C0-DDB5-468E-B748-D90780D04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3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2302-1E1F-4723-8CD0-0DC9CCE27F43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50C0-DDB5-468E-B748-D90780D04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3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2302-1E1F-4723-8CD0-0DC9CCE27F43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50C0-DDB5-468E-B748-D90780D04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2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2302-1E1F-4723-8CD0-0DC9CCE27F43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50C0-DDB5-468E-B748-D90780D04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3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2302-1E1F-4723-8CD0-0DC9CCE27F43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50C0-DDB5-468E-B748-D90780D04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1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2302-1E1F-4723-8CD0-0DC9CCE27F43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50C0-DDB5-468E-B748-D90780D04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ook Antiqua" pitchFamily="18" charset="0"/>
              </a:defRPr>
            </a:lvl1pPr>
          </a:lstStyle>
          <a:p>
            <a:fld id="{B2D02302-1E1F-4723-8CD0-0DC9CCE27F43}" type="datetimeFigureOut">
              <a:rPr lang="ru-RU" smtClean="0"/>
              <a:pPr/>
              <a:t>30.12.2019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ook Antiqua" pitchFamily="18" charset="0"/>
              </a:defRPr>
            </a:lvl1pPr>
          </a:lstStyle>
          <a:p>
            <a:fld id="{538350C0-DDB5-468E-B748-D90780D04E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37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315416"/>
            <a:ext cx="8136904" cy="44644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Волонтерский отряд «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Vitae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»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517232"/>
            <a:ext cx="5760640" cy="11521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Кафедра акушерства и гинекологии</a:t>
            </a:r>
          </a:p>
          <a:p>
            <a:r>
              <a:rPr lang="ru-RU" dirty="0" smtClean="0"/>
              <a:t>Социальный центр </a:t>
            </a:r>
            <a:r>
              <a:rPr lang="ru-RU" dirty="0" smtClean="0"/>
              <a:t>КГМУ</a:t>
            </a:r>
          </a:p>
          <a:p>
            <a:pPr algn="l"/>
            <a:r>
              <a:rPr lang="ru-RU" dirty="0" smtClean="0"/>
              <a:t>             2019-2020гг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7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Проводимые мероприятия</a:t>
            </a:r>
            <a:endParaRPr lang="ru-RU" dirty="0"/>
          </a:p>
        </p:txBody>
      </p:sp>
      <p:pic>
        <p:nvPicPr>
          <p:cNvPr id="6146" name="Picture 2" descr="D:\Документы Ирины\Desktop\Аттеншен!!!!Benefactum\Фотоотчеты\27.03 репродукция\_MG_69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2348880"/>
            <a:ext cx="6264696" cy="41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71600" y="1412777"/>
            <a:ext cx="7848872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Встречи с обучающимися старших классов школ г. Курска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401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Документы Ирины\Desktop\Аттеншен!!!!Benefactum\Фотоотчеты\27.03 репродукция\_MG_69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604867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86700" cy="1325563"/>
          </a:xfrm>
        </p:spPr>
        <p:txBody>
          <a:bodyPr/>
          <a:lstStyle/>
          <a:p>
            <a:r>
              <a:rPr lang="ru-RU" dirty="0" smtClean="0"/>
              <a:t>Проводимые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690" y="1556792"/>
            <a:ext cx="8191822" cy="117132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Интерактивные беседы со студентками средних и высших учебных заведений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933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332656"/>
            <a:ext cx="3886200" cy="4351338"/>
          </a:xfrm>
        </p:spPr>
        <p:txBody>
          <a:bodyPr/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Волонтеры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отряда «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Vitae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» заняли 3 место в конкурсе социальных проектов «Горящий феникс»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Объект 5" descr="C:\Users\user\Downloads\SAVE_20191226_131928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528392" cy="4207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350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322" y="692696"/>
            <a:ext cx="8263830" cy="570029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 </a:t>
            </a:r>
            <a:r>
              <a:rPr lang="ru-RU" dirty="0" smtClean="0"/>
              <a:t>сегодняшний день </a:t>
            </a:r>
            <a:r>
              <a:rPr lang="ru-RU" dirty="0" smtClean="0"/>
              <a:t>волонтерский отряд </a:t>
            </a:r>
            <a:r>
              <a:rPr lang="ru-RU" dirty="0"/>
              <a:t>«</a:t>
            </a:r>
            <a:r>
              <a:rPr lang="en-US" dirty="0"/>
              <a:t>Vitae</a:t>
            </a:r>
            <a:r>
              <a:rPr lang="ru-RU" dirty="0" smtClean="0"/>
              <a:t>» </a:t>
            </a:r>
            <a:r>
              <a:rPr lang="ru-RU" dirty="0" smtClean="0"/>
              <a:t>продолжает свою деятельность. Разработан план дальнейших мероприятий, ведется подготовка у ним. 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Приглашаем к сотрудничеству заинтересованных студентов с активной жизненной позицией!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3120"/>
            <a:ext cx="2399928" cy="239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3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5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467" y="179745"/>
            <a:ext cx="2286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Кураторы </a:t>
            </a:r>
            <a:r>
              <a:rPr lang="ru-RU" dirty="0"/>
              <a:t>отряда: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Профессор, доктор медицинских наук </a:t>
            </a:r>
            <a:br>
              <a:rPr lang="ru-RU" dirty="0" smtClean="0"/>
            </a:br>
            <a:r>
              <a:rPr lang="ru-RU" dirty="0" err="1" smtClean="0"/>
              <a:t>Газазян</a:t>
            </a:r>
            <a:r>
              <a:rPr lang="ru-RU" dirty="0" smtClean="0"/>
              <a:t> Марина Григорьевна, </a:t>
            </a:r>
          </a:p>
          <a:p>
            <a:pPr marL="0" indent="0">
              <a:buNone/>
            </a:pPr>
            <a:r>
              <a:rPr lang="ru-RU" dirty="0" smtClean="0"/>
              <a:t>Ассистент </a:t>
            </a:r>
            <a:r>
              <a:rPr lang="ru-RU" dirty="0" smtClean="0"/>
              <a:t>кафедры акушерства и гинекологии Коростелева Елена Сергеевна,</a:t>
            </a:r>
            <a:br>
              <a:rPr lang="ru-RU" dirty="0" smtClean="0"/>
            </a:br>
            <a:r>
              <a:rPr lang="ru-RU" dirty="0" smtClean="0"/>
              <a:t>ординатор </a:t>
            </a:r>
            <a:r>
              <a:rPr lang="ru-RU" dirty="0" smtClean="0"/>
              <a:t>кафедры акушерства </a:t>
            </a:r>
            <a:r>
              <a:rPr lang="ru-RU" dirty="0" smtClean="0"/>
              <a:t>и гинекологии</a:t>
            </a:r>
            <a:br>
              <a:rPr lang="ru-RU" dirty="0" smtClean="0"/>
            </a:br>
            <a:r>
              <a:rPr lang="ru-RU" dirty="0" smtClean="0"/>
              <a:t>Борщев Артём </a:t>
            </a:r>
            <a:r>
              <a:rPr lang="ru-RU" dirty="0" smtClean="0"/>
              <a:t>Валерьевич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Начальник социального центра </a:t>
            </a:r>
            <a:br>
              <a:rPr lang="ru-RU" dirty="0" smtClean="0"/>
            </a:br>
            <a:r>
              <a:rPr lang="ru-RU" dirty="0" err="1" smtClean="0"/>
              <a:t>Кетова</a:t>
            </a:r>
            <a:r>
              <a:rPr lang="ru-RU" dirty="0" smtClean="0"/>
              <a:t> </a:t>
            </a:r>
            <a:r>
              <a:rPr lang="ru-RU" dirty="0"/>
              <a:t>Наталья Александровна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5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Члены отряда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119814" cy="4764187"/>
          </a:xfrm>
        </p:spPr>
        <p:txBody>
          <a:bodyPr>
            <a:normAutofit/>
          </a:bodyPr>
          <a:lstStyle/>
          <a:p>
            <a:r>
              <a:rPr lang="ru-RU" dirty="0" smtClean="0"/>
              <a:t>Колесникова Елизавета Станиславовна – </a:t>
            </a:r>
            <a:r>
              <a:rPr lang="ru-RU" dirty="0" smtClean="0"/>
              <a:t>студент </a:t>
            </a:r>
            <a:r>
              <a:rPr lang="ru-RU" dirty="0" smtClean="0"/>
              <a:t>6 </a:t>
            </a:r>
            <a:r>
              <a:rPr lang="ru-RU" dirty="0" smtClean="0"/>
              <a:t>группы </a:t>
            </a:r>
            <a:r>
              <a:rPr lang="ru-RU" dirty="0" smtClean="0"/>
              <a:t>3 </a:t>
            </a:r>
            <a:r>
              <a:rPr lang="ru-RU" dirty="0" smtClean="0"/>
              <a:t>курса лечебного факультета</a:t>
            </a:r>
            <a:endParaRPr lang="ru-RU" dirty="0" smtClean="0"/>
          </a:p>
          <a:p>
            <a:r>
              <a:rPr lang="ru-RU" dirty="0" err="1" smtClean="0"/>
              <a:t>Маренкова</a:t>
            </a:r>
            <a:r>
              <a:rPr lang="ru-RU" dirty="0" smtClean="0"/>
              <a:t> Мария </a:t>
            </a:r>
            <a:r>
              <a:rPr lang="ru-RU" dirty="0" smtClean="0"/>
              <a:t>Романовна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prstClr val="black"/>
                </a:solidFill>
              </a:rPr>
              <a:t>студент </a:t>
            </a:r>
            <a:r>
              <a:rPr lang="ru-RU" dirty="0" smtClean="0"/>
              <a:t>15 группы </a:t>
            </a:r>
            <a:r>
              <a:rPr lang="ru-RU" dirty="0" smtClean="0"/>
              <a:t>4 </a:t>
            </a:r>
            <a:r>
              <a:rPr lang="ru-RU" dirty="0" smtClean="0"/>
              <a:t>курса </a:t>
            </a:r>
            <a:r>
              <a:rPr lang="ru-RU" dirty="0" smtClean="0"/>
              <a:t>лечебного </a:t>
            </a:r>
            <a:r>
              <a:rPr lang="ru-RU" dirty="0" smtClean="0"/>
              <a:t>факультета</a:t>
            </a:r>
            <a:endParaRPr lang="ru-RU" dirty="0" smtClean="0"/>
          </a:p>
          <a:p>
            <a:r>
              <a:rPr lang="ru-RU" dirty="0" err="1" smtClean="0"/>
              <a:t>Булатникова</a:t>
            </a:r>
            <a:r>
              <a:rPr lang="ru-RU" dirty="0" smtClean="0"/>
              <a:t> Марина Борисовна –  </a:t>
            </a:r>
            <a:r>
              <a:rPr lang="ru-RU" dirty="0" smtClean="0">
                <a:solidFill>
                  <a:prstClr val="black"/>
                </a:solidFill>
              </a:rPr>
              <a:t>студент </a:t>
            </a:r>
            <a:r>
              <a:rPr lang="ru-RU" dirty="0" smtClean="0"/>
              <a:t>1 группы </a:t>
            </a:r>
            <a:r>
              <a:rPr lang="ru-RU" dirty="0" smtClean="0"/>
              <a:t>5 </a:t>
            </a:r>
            <a:r>
              <a:rPr lang="ru-RU" dirty="0" smtClean="0"/>
              <a:t>курса </a:t>
            </a:r>
            <a:r>
              <a:rPr lang="ru-RU" dirty="0" smtClean="0"/>
              <a:t>педиатрического факультета.</a:t>
            </a:r>
          </a:p>
          <a:p>
            <a:r>
              <a:rPr lang="ru-RU" dirty="0" smtClean="0"/>
              <a:t>Бондаренко Полина Сергеевна </a:t>
            </a:r>
            <a:r>
              <a:rPr lang="ru-RU" dirty="0"/>
              <a:t>–  </a:t>
            </a:r>
            <a:r>
              <a:rPr lang="ru-RU" dirty="0" smtClean="0"/>
              <a:t>студент 1 группы 5 курса </a:t>
            </a:r>
            <a:r>
              <a:rPr lang="ru-RU" dirty="0"/>
              <a:t>педиатрического факультета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4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194" y="404664"/>
            <a:ext cx="8047806" cy="5772299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ru-RU" sz="3600" dirty="0" smtClean="0"/>
              <a:t>Актуальность</a:t>
            </a:r>
          </a:p>
          <a:p>
            <a:pPr marL="137160" indent="0" algn="just">
              <a:buNone/>
            </a:pPr>
            <a:r>
              <a:rPr lang="ru-RU" dirty="0" smtClean="0"/>
              <a:t>На </a:t>
            </a:r>
            <a:r>
              <a:rPr lang="ru-RU" dirty="0"/>
              <a:t>сегодняшний день отчетливо прослеживается тенденция к снижению уровня репродуктивного здоровья населения. Одной из причин этого является низкий уровень знаний молодежи о физиологии </a:t>
            </a:r>
            <a:r>
              <a:rPr lang="ru-RU" dirty="0" smtClean="0"/>
              <a:t>репродуктивной </a:t>
            </a:r>
            <a:r>
              <a:rPr lang="ru-RU" dirty="0"/>
              <a:t>системы и половом поведении, институте семьи. Родители редко обсуждают с детьми подросткового возраста подобные вопросы.  Подростки, как правило, обращаются за помощью к ровесникам и сети </a:t>
            </a:r>
            <a:r>
              <a:rPr lang="en-US" dirty="0"/>
              <a:t>Internet</a:t>
            </a:r>
            <a:r>
              <a:rPr lang="ru-RU" dirty="0"/>
              <a:t>, где часто находят информацию, не соответствующую действительности, что может привести к необратимым последствиям.</a:t>
            </a:r>
          </a:p>
        </p:txBody>
      </p:sp>
    </p:spTree>
    <p:extLst>
      <p:ext uri="{BB962C8B-B14F-4D97-AF65-F5344CB8AC3E}">
        <p14:creationId xmlns:p14="http://schemas.microsoft.com/office/powerpoint/2010/main" val="31008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176464" cy="279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658" y="476672"/>
            <a:ext cx="7886700" cy="4351338"/>
          </a:xfrm>
        </p:spPr>
        <p:txBody>
          <a:bodyPr/>
          <a:lstStyle/>
          <a:p>
            <a:pPr marL="137160" lvl="0" indent="0" algn="ctr">
              <a:buNone/>
            </a:pPr>
            <a:r>
              <a:rPr lang="ru-RU" sz="3600" dirty="0" smtClean="0">
                <a:solidFill>
                  <a:prstClr val="black"/>
                </a:solidFill>
              </a:rPr>
              <a:t>Актуальность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Определяющим является создание </a:t>
            </a:r>
            <a:r>
              <a:rPr lang="ru-RU" dirty="0"/>
              <a:t>общественно значимой  системы просвещения детей, подростков, женщин и мужчин. Общество должно быть заинтересовано в сохранении репродуктивного здоровья юного </a:t>
            </a:r>
            <a:r>
              <a:rPr lang="ru-RU" dirty="0" smtClean="0"/>
              <a:t>поколения!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2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4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Цели отряда: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Привлечение </a:t>
            </a:r>
            <a:r>
              <a:rPr lang="ru-RU" dirty="0"/>
              <a:t>студентов к добровольной работе в свободное от учебы время </a:t>
            </a:r>
            <a:endParaRPr lang="ru-RU" dirty="0" smtClean="0"/>
          </a:p>
          <a:p>
            <a:r>
              <a:rPr lang="ru-RU" dirty="0" smtClean="0"/>
              <a:t>Проявление личных качеств студентов, получение знаний, необходимых для их дальнейшей профессиональной деятельности</a:t>
            </a:r>
          </a:p>
          <a:p>
            <a:r>
              <a:rPr lang="ru-RU" dirty="0"/>
              <a:t>Информирование молодежи об особенностях репродуктивного здоровья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712"/>
            <a:ext cx="1475656" cy="1162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4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Задачи отряда: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поддержка </a:t>
            </a:r>
            <a:r>
              <a:rPr lang="ru-RU" dirty="0"/>
              <a:t>молодежных инициатив; </a:t>
            </a:r>
          </a:p>
          <a:p>
            <a:r>
              <a:rPr lang="ru-RU" dirty="0" smtClean="0"/>
              <a:t>содействие </a:t>
            </a:r>
            <a:r>
              <a:rPr lang="ru-RU" dirty="0"/>
              <a:t>всестороннему развитию студентов, </a:t>
            </a:r>
            <a:r>
              <a:rPr lang="ru-RU" dirty="0" smtClean="0"/>
              <a:t>формированию </a:t>
            </a:r>
            <a:r>
              <a:rPr lang="ru-RU" dirty="0"/>
              <a:t>активной жизненной </a:t>
            </a:r>
            <a:r>
              <a:rPr lang="ru-RU" dirty="0" smtClean="0"/>
              <a:t>позиции;</a:t>
            </a:r>
          </a:p>
          <a:p>
            <a:r>
              <a:rPr lang="ru-RU" dirty="0" smtClean="0"/>
              <a:t>расширение </a:t>
            </a:r>
            <a:r>
              <a:rPr lang="ru-RU" dirty="0"/>
              <a:t>сферы </a:t>
            </a:r>
            <a:r>
              <a:rPr lang="ru-RU" dirty="0" err="1"/>
              <a:t>внеучебной</a:t>
            </a:r>
            <a:r>
              <a:rPr lang="ru-RU" dirty="0"/>
              <a:t> деятельности; </a:t>
            </a:r>
          </a:p>
          <a:p>
            <a:r>
              <a:rPr lang="ru-RU" dirty="0" smtClean="0"/>
              <a:t>получение </a:t>
            </a:r>
            <a:r>
              <a:rPr lang="ru-RU" dirty="0"/>
              <a:t>студентами навыков самореализации и </a:t>
            </a:r>
            <a:r>
              <a:rPr lang="ru-RU" dirty="0" smtClean="0"/>
              <a:t>самоорганизации; </a:t>
            </a:r>
          </a:p>
          <a:p>
            <a:r>
              <a:rPr lang="ru-RU" dirty="0"/>
              <a:t>ф</a:t>
            </a:r>
            <a:r>
              <a:rPr lang="ru-RU" dirty="0" smtClean="0"/>
              <a:t>ормирование сплоченно-деятельного коллектива волонтеров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42739"/>
            <a:ext cx="147478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8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Ирина\Desktop\Benefactum\Фотоотчеты\27.03 репродукция\отборное\_MG_6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18809"/>
            <a:ext cx="6192688" cy="4128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ook Antiqua" pitchFamily="18" charset="0"/>
              </a:rPr>
              <a:t>Деятельность отряда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2400" dirty="0" smtClean="0"/>
              <a:t>Организация и проведения  лекций-бесед со школьниками и студентами о репродуктивном здоровье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Проведение социологических опросов, обработка и анализ полученных результатов.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Проведение </a:t>
            </a:r>
            <a:r>
              <a:rPr lang="ru-RU" sz="2400" dirty="0"/>
              <a:t>мероприятий, круглых столов, </a:t>
            </a:r>
            <a:r>
              <a:rPr lang="ru-RU" sz="2400" dirty="0" smtClean="0"/>
              <a:t>акций</a:t>
            </a:r>
            <a:endParaRPr lang="ru-RU" sz="2400" dirty="0"/>
          </a:p>
          <a:p>
            <a:pPr marL="514350" indent="-514350">
              <a:buAutoNum type="arabicPeriod"/>
            </a:pP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253" y="26167"/>
            <a:ext cx="147478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4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051025"/>
              </p:ext>
            </p:extLst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3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ook Antiqua">
      <a:majorFont>
        <a:latin typeface="Book Antiqua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</TotalTime>
  <Words>370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Волонтерский отряд «Vitae»</vt:lpstr>
      <vt:lpstr>Презентация PowerPoint</vt:lpstr>
      <vt:lpstr>Члены отряда</vt:lpstr>
      <vt:lpstr>Презентация PowerPoint</vt:lpstr>
      <vt:lpstr>Презентация PowerPoint</vt:lpstr>
      <vt:lpstr>Цели отряда:</vt:lpstr>
      <vt:lpstr>Задачи отряда:</vt:lpstr>
      <vt:lpstr>Деятельность отряда</vt:lpstr>
      <vt:lpstr>Результаты проекта</vt:lpstr>
      <vt:lpstr>Проводимые мероприятия</vt:lpstr>
      <vt:lpstr>Проводимые мероприятия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«»</dc:title>
  <dc:creator>Ирина</dc:creator>
  <cp:lastModifiedBy>User</cp:lastModifiedBy>
  <cp:revision>20</cp:revision>
  <dcterms:created xsi:type="dcterms:W3CDTF">2017-04-14T22:03:23Z</dcterms:created>
  <dcterms:modified xsi:type="dcterms:W3CDTF">2019-12-30T09:28:41Z</dcterms:modified>
</cp:coreProperties>
</file>