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305" r:id="rId2"/>
    <p:sldId id="279" r:id="rId3"/>
    <p:sldId id="291" r:id="rId4"/>
    <p:sldId id="300" r:id="rId5"/>
    <p:sldId id="289" r:id="rId6"/>
    <p:sldId id="295" r:id="rId7"/>
    <p:sldId id="294" r:id="rId8"/>
    <p:sldId id="298" r:id="rId9"/>
    <p:sldId id="299" r:id="rId10"/>
    <p:sldId id="282" r:id="rId11"/>
    <p:sldId id="303" r:id="rId12"/>
    <p:sldId id="308" r:id="rId13"/>
    <p:sldId id="280" r:id="rId14"/>
    <p:sldId id="281" r:id="rId15"/>
    <p:sldId id="285" r:id="rId16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5917"/>
    <a:srgbClr val="9CD45E"/>
    <a:srgbClr val="588824"/>
    <a:srgbClr val="CCFF99"/>
    <a:srgbClr val="FFCCFF"/>
    <a:srgbClr val="CCECFF"/>
    <a:srgbClr val="CEEA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55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0334" tIns="45167" rIns="90334" bIns="4516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0334" tIns="45167" rIns="90334" bIns="45167" rtlCol="0"/>
          <a:lstStyle>
            <a:lvl1pPr algn="r">
              <a:defRPr sz="1200"/>
            </a:lvl1pPr>
          </a:lstStyle>
          <a:p>
            <a:fld id="{5A59A732-CFC9-4710-B643-E644EA50CB19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0334" tIns="45167" rIns="90334" bIns="4516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0334" tIns="45167" rIns="90334" bIns="45167" rtlCol="0" anchor="b"/>
          <a:lstStyle>
            <a:lvl1pPr algn="r">
              <a:defRPr sz="1200"/>
            </a:lvl1pPr>
          </a:lstStyle>
          <a:p>
            <a:fld id="{F6796170-74BD-4313-9562-4DE016BCE7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8256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0334" tIns="45167" rIns="90334" bIns="4516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0334" tIns="45167" rIns="90334" bIns="45167" rtlCol="0"/>
          <a:lstStyle>
            <a:lvl1pPr algn="r">
              <a:defRPr sz="1200"/>
            </a:lvl1pPr>
          </a:lstStyle>
          <a:p>
            <a:fld id="{3B759D0F-7C43-4C89-9F5E-D6E6220D94CA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334" tIns="45167" rIns="90334" bIns="4516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334" tIns="45167" rIns="90334" bIns="45167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0334" tIns="45167" rIns="90334" bIns="4516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0334" tIns="45167" rIns="90334" bIns="45167" rtlCol="0" anchor="b"/>
          <a:lstStyle>
            <a:lvl1pPr algn="r">
              <a:defRPr sz="1200"/>
            </a:lvl1pPr>
          </a:lstStyle>
          <a:p>
            <a:fld id="{3F8C1659-E648-49A7-BDBA-5E3923B71E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5437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8C1659-E648-49A7-BDBA-5E3923B71E5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253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8C1659-E648-49A7-BDBA-5E3923B71E5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253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8C1659-E648-49A7-BDBA-5E3923B71E53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253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8C1659-E648-49A7-BDBA-5E3923B71E5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2531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8C1659-E648-49A7-BDBA-5E3923B71E53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2531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8C1659-E648-49A7-BDBA-5E3923B71E53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2531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8C1659-E648-49A7-BDBA-5E3923B71E53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253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B4047-E228-4F06-B555-3DC96028913F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32BA164-310D-4CDC-AE79-B1441C8ACF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B4047-E228-4F06-B555-3DC96028913F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BA164-310D-4CDC-AE79-B1441C8ACF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B4047-E228-4F06-B555-3DC96028913F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BA164-310D-4CDC-AE79-B1441C8ACF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8A79070D-DE55-41C0-8651-9E87D262F76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550" y="111277"/>
            <a:ext cx="6534726" cy="1780186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538F80AE-ACF6-4DBC-BEB8-4C3611ED5E1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20029"/>
            <a:ext cx="9144000" cy="3425197"/>
          </a:xfrm>
          <a:prstGeom prst="rect">
            <a:avLst/>
          </a:prstGeom>
        </p:spPr>
      </p:pic>
      <p:sp>
        <p:nvSpPr>
          <p:cNvPr id="13" name="Текст 12">
            <a:extLst>
              <a:ext uri="{FF2B5EF4-FFF2-40B4-BE49-F238E27FC236}">
                <a16:creationId xmlns="" xmlns:a16="http://schemas.microsoft.com/office/drawing/2014/main" id="{04A788CF-662D-43ED-8A54-9B5C0C40770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38458" y="2636912"/>
            <a:ext cx="8136904" cy="914400"/>
          </a:xfrm>
        </p:spPr>
        <p:txBody>
          <a:bodyPr/>
          <a:lstStyle>
            <a:lvl1pPr marL="0" indent="0" algn="ctr">
              <a:buNone/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ru-RU" dirty="0"/>
              <a:t>Название доклада</a:t>
            </a:r>
            <a:r>
              <a:rPr lang="en-US" dirty="0"/>
              <a:t> </a:t>
            </a:r>
            <a:r>
              <a:rPr lang="ru-RU" dirty="0"/>
              <a:t>полужирным шрифтом</a:t>
            </a:r>
          </a:p>
        </p:txBody>
      </p:sp>
      <p:sp>
        <p:nvSpPr>
          <p:cNvPr id="16" name="Текст 15">
            <a:extLst>
              <a:ext uri="{FF2B5EF4-FFF2-40B4-BE49-F238E27FC236}">
                <a16:creationId xmlns="" xmlns:a16="http://schemas.microsoft.com/office/drawing/2014/main" id="{6B312D4E-558D-4605-A6A7-34A7406B0C8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458989" y="4365104"/>
            <a:ext cx="5713412" cy="504056"/>
          </a:xfrm>
        </p:spPr>
        <p:txBody>
          <a:bodyPr>
            <a:normAutofit/>
          </a:bodyPr>
          <a:lstStyle>
            <a:lvl1pPr marL="0" indent="0" algn="r">
              <a:buNone/>
              <a:defRPr sz="2400" i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ru-RU" dirty="0"/>
              <a:t>Фамилия Имя Отчество</a:t>
            </a:r>
          </a:p>
        </p:txBody>
      </p:sp>
      <p:sp>
        <p:nvSpPr>
          <p:cNvPr id="10" name="Текст 15">
            <a:extLst>
              <a:ext uri="{FF2B5EF4-FFF2-40B4-BE49-F238E27FC236}">
                <a16:creationId xmlns="" xmlns:a16="http://schemas.microsoft.com/office/drawing/2014/main" id="{6B312D4E-558D-4605-A6A7-34A7406B0C8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83769" y="4869160"/>
            <a:ext cx="5713412" cy="504056"/>
          </a:xfrm>
        </p:spPr>
        <p:txBody>
          <a:bodyPr>
            <a:normAutofit/>
          </a:bodyPr>
          <a:lstStyle>
            <a:lvl1pPr marL="0" indent="0" algn="r">
              <a:buNone/>
              <a:defRPr sz="2400" i="1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ru-RU" dirty="0"/>
              <a:t>должность, название кафедры</a:t>
            </a:r>
          </a:p>
        </p:txBody>
      </p:sp>
      <p:sp>
        <p:nvSpPr>
          <p:cNvPr id="12" name="Текст 15">
            <a:extLst>
              <a:ext uri="{FF2B5EF4-FFF2-40B4-BE49-F238E27FC236}">
                <a16:creationId xmlns="" xmlns:a16="http://schemas.microsoft.com/office/drawing/2014/main" id="{6B312D4E-558D-4605-A6A7-34A7406B0C8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907704" y="6237312"/>
            <a:ext cx="5713412" cy="504056"/>
          </a:xfrm>
        </p:spPr>
        <p:txBody>
          <a:bodyPr>
            <a:normAutofit/>
          </a:bodyPr>
          <a:lstStyle>
            <a:lvl1pPr marL="0" indent="0" algn="ctr">
              <a:buNone/>
              <a:defRPr sz="1800" b="1" i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ru-RU" dirty="0"/>
              <a:t>Курск, 2021</a:t>
            </a:r>
          </a:p>
        </p:txBody>
      </p:sp>
    </p:spTree>
    <p:extLst>
      <p:ext uri="{BB962C8B-B14F-4D97-AF65-F5344CB8AC3E}">
        <p14:creationId xmlns:p14="http://schemas.microsoft.com/office/powerpoint/2010/main" val="1149040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B4047-E228-4F06-B555-3DC96028913F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32BA164-310D-4CDC-AE79-B1441C8ACF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B4047-E228-4F06-B555-3DC96028913F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BA164-310D-4CDC-AE79-B1441C8ACFA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B4047-E228-4F06-B555-3DC96028913F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BA164-310D-4CDC-AE79-B1441C8ACF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B4047-E228-4F06-B555-3DC96028913F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32BA164-310D-4CDC-AE79-B1441C8ACFA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B4047-E228-4F06-B555-3DC96028913F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BA164-310D-4CDC-AE79-B1441C8ACF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B4047-E228-4F06-B555-3DC96028913F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BA164-310D-4CDC-AE79-B1441C8ACF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B4047-E228-4F06-B555-3DC96028913F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BA164-310D-4CDC-AE79-B1441C8ACF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B4047-E228-4F06-B555-3DC96028913F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BA164-310D-4CDC-AE79-B1441C8ACFAC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1DB4047-E228-4F06-B555-3DC96028913F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32BA164-310D-4CDC-AE79-B1441C8ACFA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ИКТ в здравоохранении 2021">
            <a:extLst>
              <a:ext uri="{FF2B5EF4-FFF2-40B4-BE49-F238E27FC236}">
                <a16:creationId xmlns="" xmlns:a16="http://schemas.microsoft.com/office/drawing/2014/main" id="{1C54C792-EDC1-E14C-B6C7-3912715CA92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28" r="33472"/>
          <a:stretch/>
        </p:blipFill>
        <p:spPr bwMode="auto">
          <a:xfrm>
            <a:off x="119764" y="2096076"/>
            <a:ext cx="2767636" cy="476192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5E7A2ACC-955F-7642-8809-2AB993C93E5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2024 </a:t>
            </a:r>
            <a:r>
              <a:rPr lang="ru-RU" sz="2400" dirty="0"/>
              <a:t>год</a:t>
            </a:r>
          </a:p>
        </p:txBody>
      </p:sp>
      <p:sp>
        <p:nvSpPr>
          <p:cNvPr id="2" name="Текст 1">
            <a:extLst>
              <a:ext uri="{FF2B5EF4-FFF2-40B4-BE49-F238E27FC236}">
                <a16:creationId xmlns="" xmlns:a16="http://schemas.microsoft.com/office/drawing/2014/main" id="{2831E722-F62F-5B4F-82DD-65B08D76406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99182" y="2527184"/>
            <a:ext cx="6064215" cy="3278080"/>
          </a:xfrm>
        </p:spPr>
        <p:txBody>
          <a:bodyPr>
            <a:noAutofit/>
          </a:bodyPr>
          <a:lstStyle/>
          <a:p>
            <a:pPr algn="r"/>
            <a:r>
              <a:rPr lang="ru-RU" sz="2400" b="0" cap="all" smtClean="0">
                <a:solidFill>
                  <a:srgbClr val="4E3B30"/>
                </a:solidFill>
                <a:effectLst>
                  <a:reflection blurRad="12700" stA="48000" endA="300" endPos="55000" dir="5400000" sy="-90000" algn="bl" rotWithShape="0"/>
                </a:effectLst>
                <a:latin typeface="Franklin Gothic Medium"/>
              </a:rPr>
              <a:t>Приложение 1</a:t>
            </a:r>
          </a:p>
          <a:p>
            <a:r>
              <a:rPr lang="ru-RU" sz="2400" b="0" cap="all" dirty="0" smtClean="0">
                <a:solidFill>
                  <a:srgbClr val="4E3B30"/>
                </a:solidFill>
                <a:effectLst>
                  <a:reflection blurRad="12700" stA="48000" endA="300" endPos="55000" dir="5400000" sy="-90000" algn="bl" rotWithShape="0"/>
                </a:effectLst>
                <a:latin typeface="Franklin Gothic Medium"/>
              </a:rPr>
              <a:t>Рекомендации </a:t>
            </a:r>
          </a:p>
          <a:p>
            <a:r>
              <a:rPr lang="ru-RU" sz="2400" b="0" cap="all" dirty="0" smtClean="0">
                <a:solidFill>
                  <a:srgbClr val="4E3B30"/>
                </a:solidFill>
                <a:effectLst>
                  <a:reflection blurRad="12700" stA="48000" endA="300" endPos="55000" dir="5400000" sy="-90000" algn="bl" rotWithShape="0"/>
                </a:effectLst>
                <a:latin typeface="Franklin Gothic Medium"/>
              </a:rPr>
              <a:t>университета по организация </a:t>
            </a:r>
            <a:r>
              <a:rPr lang="ru-RU" sz="2400" b="0" cap="all" dirty="0">
                <a:solidFill>
                  <a:srgbClr val="4E3B30"/>
                </a:solidFill>
                <a:effectLst>
                  <a:reflection blurRad="12700" stA="48000" endA="300" endPos="55000" dir="5400000" sy="-90000" algn="bl" rotWithShape="0"/>
                </a:effectLst>
                <a:latin typeface="Franklin Gothic Medium"/>
              </a:rPr>
              <a:t>образовательного процесса в </a:t>
            </a:r>
            <a:r>
              <a:rPr lang="ru-RU" sz="2400" b="0" cap="all" dirty="0" smtClean="0">
                <a:solidFill>
                  <a:srgbClr val="4E3B30"/>
                </a:solidFill>
                <a:effectLst>
                  <a:reflection blurRad="12700" stA="48000" endA="300" endPos="55000" dir="5400000" sy="-90000" algn="bl" rotWithShape="0"/>
                </a:effectLst>
                <a:latin typeface="Franklin Gothic Medium"/>
              </a:rPr>
              <a:t>КГМУ </a:t>
            </a:r>
          </a:p>
          <a:p>
            <a:r>
              <a:rPr lang="ru-RU" sz="2400" b="0" cap="all" dirty="0" smtClean="0">
                <a:solidFill>
                  <a:srgbClr val="4E3B30"/>
                </a:solidFill>
                <a:effectLst>
                  <a:reflection blurRad="12700" stA="48000" endA="300" endPos="55000" dir="5400000" sy="-90000" algn="bl" rotWithShape="0"/>
                </a:effectLst>
                <a:latin typeface="Franklin Gothic Medium"/>
              </a:rPr>
              <a:t>в осеннем семестре 2024/2025 </a:t>
            </a:r>
            <a:r>
              <a:rPr lang="ru-RU" sz="2400" b="0" cap="all" dirty="0" err="1" smtClean="0">
                <a:solidFill>
                  <a:srgbClr val="4E3B30"/>
                </a:solidFill>
                <a:effectLst>
                  <a:reflection blurRad="12700" stA="48000" endA="300" endPos="55000" dir="5400000" sy="-90000" algn="bl" rotWithShape="0"/>
                </a:effectLst>
                <a:latin typeface="Franklin Gothic Medium"/>
              </a:rPr>
              <a:t>уч.г</a:t>
            </a:r>
            <a:r>
              <a:rPr lang="ru-RU" sz="2400" b="0" cap="all" dirty="0" smtClean="0">
                <a:solidFill>
                  <a:srgbClr val="4E3B30"/>
                </a:solidFill>
                <a:effectLst>
                  <a:reflection blurRad="12700" stA="48000" endA="300" endPos="55000" dir="5400000" sy="-90000" algn="bl" rotWithShape="0"/>
                </a:effectLst>
                <a:latin typeface="Franklin Gothic Medium"/>
              </a:rPr>
              <a:t>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43957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684" y="476672"/>
            <a:ext cx="7147780" cy="838200"/>
          </a:xfrm>
        </p:spPr>
        <p:txBody>
          <a:bodyPr>
            <a:normAutofit/>
          </a:bodyPr>
          <a:lstStyle/>
          <a:p>
            <a:pPr algn="ctr"/>
            <a:r>
              <a:rPr lang="ru-RU" sz="2000" dirty="0"/>
              <a:t>Организация образовательного процесса в ЭИОС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268760"/>
            <a:ext cx="8686800" cy="452596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dirty="0"/>
              <a:t>Нормативные документы</a:t>
            </a:r>
          </a:p>
          <a:p>
            <a:pPr marL="0" indent="0">
              <a:buNone/>
            </a:pPr>
            <a:r>
              <a:rPr lang="ru-RU" dirty="0" smtClean="0"/>
              <a:t>2. Инструкция для ППС по работе на платформе </a:t>
            </a:r>
            <a:r>
              <a:rPr lang="en-US" dirty="0" smtClean="0"/>
              <a:t>Moodle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3. Инструкция по подготовке оценочных  средств – тестов.</a:t>
            </a:r>
          </a:p>
          <a:p>
            <a:pPr marL="0" indent="0">
              <a:buNone/>
            </a:pPr>
            <a:r>
              <a:rPr lang="ru-RU" dirty="0" smtClean="0"/>
              <a:t>4</a:t>
            </a:r>
            <a:r>
              <a:rPr lang="ru-RU" dirty="0"/>
              <a:t>. Порядок </a:t>
            </a:r>
            <a:r>
              <a:rPr lang="ru-RU" dirty="0" smtClean="0"/>
              <a:t>организации </a:t>
            </a:r>
            <a:r>
              <a:rPr lang="ru-RU" dirty="0"/>
              <a:t>учебного процесса в электронной </a:t>
            </a:r>
            <a:r>
              <a:rPr lang="ru-RU" dirty="0" smtClean="0"/>
              <a:t>информационно-образовательной </a:t>
            </a:r>
            <a:r>
              <a:rPr lang="ru-RU" dirty="0"/>
              <a:t>среде (ЭИОС) </a:t>
            </a:r>
            <a:r>
              <a:rPr lang="ru-RU" dirty="0" smtClean="0"/>
              <a:t>университета.</a:t>
            </a:r>
          </a:p>
          <a:p>
            <a:pPr marL="0" indent="0">
              <a:buNone/>
            </a:pPr>
            <a:r>
              <a:rPr lang="ru-RU" dirty="0"/>
              <a:t>5. </a:t>
            </a:r>
            <a:r>
              <a:rPr lang="ru-RU" dirty="0" smtClean="0"/>
              <a:t>Инструкция по </a:t>
            </a:r>
            <a:r>
              <a:rPr lang="ru-RU" dirty="0"/>
              <a:t>оформлению и заполнению журнала регистрации ликвидации текущих задолженностей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50488" cy="1138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40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9937311"/>
              </p:ext>
            </p:extLst>
          </p:nvPr>
        </p:nvGraphicFramePr>
        <p:xfrm>
          <a:off x="323528" y="1196752"/>
          <a:ext cx="8424935" cy="5040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4174"/>
                <a:gridCol w="2775449"/>
                <a:gridCol w="1684811"/>
                <a:gridCol w="1684811"/>
                <a:gridCol w="1685690"/>
              </a:tblGrid>
              <a:tr h="11341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№ п/п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Название документа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Обучающиеся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ППС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Общий доступ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341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Расписание занятий кафедры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341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Тематические календарные планы </a:t>
                      </a:r>
                      <a:r>
                        <a:rPr lang="ru-RU" sz="1400" dirty="0">
                          <a:effectLst/>
                        </a:rPr>
                        <a:t>лекций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381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Тематические календарные планы </a:t>
                      </a:r>
                      <a:r>
                        <a:rPr lang="ru-RU" sz="1400" dirty="0">
                          <a:effectLst/>
                        </a:rPr>
                        <a:t>занятий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+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2146569" y="330629"/>
            <a:ext cx="56378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Виды документов для сайта 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кафедры к 02.09.2024  г.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50488" cy="1138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90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300716"/>
            <a:ext cx="7272808" cy="838200"/>
          </a:xfrm>
        </p:spPr>
        <p:txBody>
          <a:bodyPr>
            <a:normAutofit/>
          </a:bodyPr>
          <a:lstStyle/>
          <a:p>
            <a:pPr algn="ctr"/>
            <a:r>
              <a:rPr lang="ru-RU" sz="2000" dirty="0"/>
              <a:t>Организация образовательного </a:t>
            </a:r>
            <a:r>
              <a:rPr lang="ru-RU" sz="2000" dirty="0" smtClean="0"/>
              <a:t>процесса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268760"/>
            <a:ext cx="8686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Правила внутреннего распорядка обучающихся 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4 </a:t>
            </a:r>
            <a:r>
              <a:rPr lang="ru-RU" dirty="0"/>
              <a:t>раздел – Форма одежды </a:t>
            </a:r>
            <a:r>
              <a:rPr lang="ru-RU" dirty="0" smtClean="0"/>
              <a:t>обучающегося!!!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50488" cy="1138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02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300716"/>
            <a:ext cx="7272808" cy="838200"/>
          </a:xfrm>
        </p:spPr>
        <p:txBody>
          <a:bodyPr>
            <a:normAutofit/>
          </a:bodyPr>
          <a:lstStyle/>
          <a:p>
            <a:pPr algn="ctr"/>
            <a:r>
              <a:rPr lang="ru-RU" sz="2000" dirty="0"/>
              <a:t>Организация образовательного процесса в ЭИОС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268760"/>
            <a:ext cx="8686800" cy="4525963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ru-RU" dirty="0" smtClean="0"/>
              <a:t>Проблемы в период</a:t>
            </a:r>
            <a:r>
              <a:rPr lang="en-US" dirty="0" smtClean="0"/>
              <a:t> COVID</a:t>
            </a:r>
            <a:r>
              <a:rPr lang="ru-RU" dirty="0" smtClean="0"/>
              <a:t>-19  </a:t>
            </a:r>
          </a:p>
          <a:p>
            <a:r>
              <a:rPr lang="ru-RU" dirty="0" smtClean="0"/>
              <a:t>Значительные объемы заданий (трудоемкие),  не соответствующие продолжительности задания.</a:t>
            </a:r>
            <a:endParaRPr lang="ru-RU" dirty="0"/>
          </a:p>
          <a:p>
            <a:r>
              <a:rPr lang="ru-RU" dirty="0" smtClean="0"/>
              <a:t>Задание очень простые, легкие – не соответствуют продолжительности занятия,  его трудоемкости</a:t>
            </a:r>
            <a:endParaRPr lang="ru-RU" sz="1800" dirty="0" smtClean="0"/>
          </a:p>
          <a:p>
            <a:r>
              <a:rPr lang="ru-RU" dirty="0" smtClean="0"/>
              <a:t>Не осуществлялась проверка заданий на платформе </a:t>
            </a:r>
            <a:r>
              <a:rPr lang="en-US" dirty="0" err="1" smtClean="0"/>
              <a:t>Moodl</a:t>
            </a:r>
            <a:endParaRPr lang="ru-RU" dirty="0" smtClean="0"/>
          </a:p>
          <a:p>
            <a:r>
              <a:rPr lang="ru-RU" dirty="0" smtClean="0"/>
              <a:t>Оценка за промежуточную аттестацию – зачет не совпадал с результатом в  ведомости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50488" cy="1138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21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0758" y="404664"/>
            <a:ext cx="7135698" cy="838200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Организация образовательного процесса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268760"/>
            <a:ext cx="8686800" cy="452596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dirty="0" smtClean="0"/>
              <a:t>Проблемы</a:t>
            </a:r>
          </a:p>
          <a:p>
            <a:r>
              <a:rPr lang="ru-RU" dirty="0" smtClean="0"/>
              <a:t>Заполнялся электронный журнал, а на платформе </a:t>
            </a:r>
            <a:r>
              <a:rPr lang="en-US" dirty="0" smtClean="0"/>
              <a:t>Moodle</a:t>
            </a:r>
            <a:r>
              <a:rPr lang="ru-RU" dirty="0" smtClean="0"/>
              <a:t> оценки не выставлялись</a:t>
            </a:r>
          </a:p>
          <a:p>
            <a:r>
              <a:rPr lang="ru-RU" dirty="0" smtClean="0"/>
              <a:t>Отсутствовали методические рекомендации для студентов (схема занятия,  задания)</a:t>
            </a:r>
          </a:p>
          <a:p>
            <a:r>
              <a:rPr lang="ru-RU" dirty="0" smtClean="0"/>
              <a:t>Задания были представлены – но не указана тема и т.д.</a:t>
            </a:r>
          </a:p>
          <a:p>
            <a:r>
              <a:rPr lang="ru-RU" dirty="0" smtClean="0"/>
              <a:t>Вместо задания прикрепленного  к теме – написан текст со ссылкой на учебник,  страницы и т.д. (недопустимо)</a:t>
            </a:r>
          </a:p>
          <a:p>
            <a:r>
              <a:rPr lang="ru-RU" dirty="0" smtClean="0"/>
              <a:t>Сложности с клиническими ситуациями для подготовки истории болезни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50488" cy="1138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86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0488" y="404664"/>
            <a:ext cx="7344816" cy="838200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Организация образовательного процесса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268760"/>
            <a:ext cx="8686800" cy="452596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dirty="0" smtClean="0"/>
              <a:t>Проблемы</a:t>
            </a:r>
          </a:p>
          <a:p>
            <a:r>
              <a:rPr lang="ru-RU" dirty="0" smtClean="0"/>
              <a:t>Студенты жаловались на отсутствие возможности общения с ППС. ППС не доступен (представил все на </a:t>
            </a:r>
            <a:r>
              <a:rPr lang="en-US" dirty="0" smtClean="0"/>
              <a:t>Moodle</a:t>
            </a:r>
            <a:r>
              <a:rPr lang="ru-RU" dirty="0" smtClean="0"/>
              <a:t> и общаться не хочет). </a:t>
            </a:r>
          </a:p>
          <a:p>
            <a:r>
              <a:rPr lang="ru-RU" dirty="0" smtClean="0"/>
              <a:t>Студенты не могли найти ни одного ППС с кафедры (или кто то находил один телефон и этот ППС отвечал на все звонки)</a:t>
            </a:r>
          </a:p>
          <a:p>
            <a:r>
              <a:rPr lang="ru-RU" dirty="0" smtClean="0"/>
              <a:t>Студенты жаловались на результаты оценки за занятие – ответы на вопросы не могли получить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50488" cy="1138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55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0488" y="150358"/>
            <a:ext cx="7141992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/>
              <a:t>Организация образовательного </a:t>
            </a:r>
            <a:r>
              <a:rPr lang="ru-RU" sz="2800" dirty="0" smtClean="0"/>
              <a:t>процесса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24744"/>
            <a:ext cx="8686800" cy="4525963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ru-RU" dirty="0" smtClean="0"/>
              <a:t>Нормативные документы КГМУ</a:t>
            </a:r>
          </a:p>
          <a:p>
            <a:pPr marL="0" indent="0">
              <a:buNone/>
            </a:pPr>
            <a:r>
              <a:rPr lang="en-US" sz="4000" dirty="0" smtClean="0"/>
              <a:t>1</a:t>
            </a:r>
            <a:r>
              <a:rPr lang="ru-RU" sz="4000" dirty="0" smtClean="0"/>
              <a:t>. Положение о текущем контроле успеваемости обучающихся.</a:t>
            </a:r>
          </a:p>
          <a:p>
            <a:pPr marL="0" indent="0">
              <a:buNone/>
            </a:pPr>
            <a:r>
              <a:rPr lang="ru-RU" sz="4000" dirty="0" smtClean="0"/>
              <a:t>2. Положение о </a:t>
            </a:r>
            <a:r>
              <a:rPr lang="ru-RU" sz="4000" dirty="0" err="1" smtClean="0"/>
              <a:t>балльно</a:t>
            </a:r>
            <a:r>
              <a:rPr lang="ru-RU" sz="4000" dirty="0" smtClean="0"/>
              <a:t>-рейтинговой системе оценки качества освоения обучающимися основных образовательных программ</a:t>
            </a:r>
          </a:p>
          <a:p>
            <a:pPr marL="0" indent="0">
              <a:buNone/>
            </a:pPr>
            <a:r>
              <a:rPr lang="ru-RU" sz="4000" dirty="0" smtClean="0"/>
              <a:t>3. Положение о промежуточной аттестации</a:t>
            </a:r>
          </a:p>
          <a:p>
            <a:pPr marL="0" indent="0">
              <a:buNone/>
            </a:pPr>
            <a:r>
              <a:rPr lang="ru-RU" sz="4000" dirty="0" smtClean="0"/>
              <a:t>4. Положение о курсовой работе </a:t>
            </a:r>
          </a:p>
          <a:p>
            <a:pPr marL="0" indent="0">
              <a:buNone/>
            </a:pPr>
            <a:r>
              <a:rPr lang="ru-RU" sz="4000" dirty="0" smtClean="0"/>
              <a:t>5. Положение о </a:t>
            </a:r>
            <a:r>
              <a:rPr lang="ru-RU" sz="4000" dirty="0"/>
              <a:t>порядке ликвидации студентами </a:t>
            </a:r>
            <a:r>
              <a:rPr lang="ru-RU" sz="4000" dirty="0" smtClean="0"/>
              <a:t>задолженности </a:t>
            </a:r>
            <a:r>
              <a:rPr lang="ru-RU" sz="4000" dirty="0"/>
              <a:t>по занятиям дисциплин учебного </a:t>
            </a:r>
            <a:r>
              <a:rPr lang="ru-RU" sz="4000" dirty="0" smtClean="0"/>
              <a:t>плана</a:t>
            </a:r>
          </a:p>
          <a:p>
            <a:pPr marL="0" indent="0">
              <a:buNone/>
            </a:pPr>
            <a:r>
              <a:rPr lang="ru-RU" sz="4000" dirty="0" smtClean="0"/>
              <a:t>6. Положение о дисциплинах  по выбору (элективные дисциплины) и факультативах</a:t>
            </a:r>
          </a:p>
          <a:p>
            <a:pPr marL="0" indent="0">
              <a:buNone/>
            </a:pPr>
            <a:r>
              <a:rPr lang="ru-RU" sz="4000" dirty="0" smtClean="0"/>
              <a:t>7. Положение о производственной и учебной практике</a:t>
            </a:r>
          </a:p>
          <a:p>
            <a:pPr marL="0" indent="0">
              <a:buNone/>
            </a:pPr>
            <a:r>
              <a:rPr lang="ru-RU" sz="4000" dirty="0"/>
              <a:t>8. Положение </a:t>
            </a:r>
            <a:r>
              <a:rPr lang="ru-RU" sz="4000" dirty="0" smtClean="0"/>
              <a:t> о </a:t>
            </a:r>
            <a:r>
              <a:rPr lang="ru-RU" sz="4000" dirty="0"/>
              <a:t>государственной итоговой </a:t>
            </a:r>
            <a:r>
              <a:rPr lang="ru-RU" sz="4000" dirty="0" smtClean="0"/>
              <a:t>аттестации по образовательным </a:t>
            </a:r>
            <a:r>
              <a:rPr lang="ru-RU" sz="4000" dirty="0"/>
              <a:t>программам высшего образования – программам </a:t>
            </a:r>
            <a:r>
              <a:rPr lang="ru-RU" sz="4000" dirty="0" err="1"/>
              <a:t>бакалавриата</a:t>
            </a:r>
            <a:r>
              <a:rPr lang="ru-RU" sz="4000" dirty="0"/>
              <a:t>, программам </a:t>
            </a:r>
            <a:r>
              <a:rPr lang="ru-RU" sz="4000" dirty="0" err="1"/>
              <a:t>специалитета</a:t>
            </a:r>
            <a:r>
              <a:rPr lang="ru-RU" sz="4000" dirty="0"/>
              <a:t> и программам </a:t>
            </a:r>
            <a:r>
              <a:rPr lang="ru-RU" sz="4000" dirty="0" smtClean="0"/>
              <a:t>магистратуры</a:t>
            </a:r>
          </a:p>
          <a:p>
            <a:pPr marL="0" indent="0">
              <a:buNone/>
            </a:pPr>
            <a:r>
              <a:rPr lang="ru-RU" sz="4000" dirty="0" smtClean="0"/>
              <a:t>9. Правила внутреннего распорядка обучающихся</a:t>
            </a:r>
            <a:endParaRPr lang="ru-RU" sz="4000" dirty="0"/>
          </a:p>
          <a:p>
            <a:pPr marL="0" indent="0">
              <a:buNone/>
            </a:pPr>
            <a:endParaRPr lang="ru-RU" sz="4000" dirty="0" smtClean="0"/>
          </a:p>
          <a:p>
            <a:pPr marL="0" indent="0">
              <a:buNone/>
            </a:pPr>
            <a:endParaRPr lang="ru-RU" sz="4000" dirty="0" smtClean="0"/>
          </a:p>
          <a:p>
            <a:pPr marL="0" indent="0">
              <a:buNone/>
            </a:pPr>
            <a:endParaRPr lang="ru-RU" sz="4000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50488" cy="1138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8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Организация образовательного процесса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80728"/>
            <a:ext cx="86868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3 варианта групп для проведения занятий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2060848"/>
            <a:ext cx="259228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1. Очная группа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3645024"/>
            <a:ext cx="259228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2. Дистанционная группа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4941168"/>
            <a:ext cx="259228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3. Очно-дистанционный группа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67992" y="2060848"/>
            <a:ext cx="4852480" cy="914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Занятие проводится  в соответствии с требованиями КГМУ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(алгоритм на сайте УМУ)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67992" y="3645024"/>
            <a:ext cx="4736408" cy="914400"/>
          </a:xfrm>
          <a:prstGeom prst="rect">
            <a:avLst/>
          </a:prstGeom>
          <a:solidFill>
            <a:srgbClr val="58882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Занятие проводится в виде контактной работы с применением электронно-информационных технологий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67992" y="4941168"/>
            <a:ext cx="4736408" cy="914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Гибридное обучение – комбинация образовательных  технологий в режиме онлайн и офлайн (очно)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3347864" y="2348880"/>
            <a:ext cx="620128" cy="48463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3347864" y="3859908"/>
            <a:ext cx="620128" cy="48463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3347864" y="5085184"/>
            <a:ext cx="620128" cy="48463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565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692696"/>
            <a:ext cx="8784976" cy="504056"/>
          </a:xfrm>
          <a:solidFill>
            <a:srgbClr val="92D050"/>
          </a:solidFill>
        </p:spPr>
        <p:txBody>
          <a:bodyPr>
            <a:normAutofit/>
          </a:bodyPr>
          <a:lstStyle/>
          <a:p>
            <a:pPr marL="0" indent="0" algn="ctr"/>
            <a:r>
              <a:rPr lang="ru-RU" sz="1800" dirty="0"/>
              <a:t>Организация </a:t>
            </a:r>
            <a:r>
              <a:rPr lang="ru-RU" sz="1800" dirty="0" smtClean="0"/>
              <a:t>2-х, 3-х, 4-х  </a:t>
            </a:r>
            <a:r>
              <a:rPr lang="ru-RU" sz="1800" dirty="0"/>
              <a:t>часового занятия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830816" cy="4248472"/>
          </a:xfrm>
        </p:spPr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pPr marL="0" indent="0" algn="ctr">
              <a:buNone/>
            </a:pPr>
            <a:r>
              <a:rPr lang="ru-RU" sz="8000" b="1" dirty="0" smtClean="0"/>
              <a:t>Алгоритм проведения занятия</a:t>
            </a:r>
            <a:r>
              <a:rPr lang="ru-RU" sz="7200" dirty="0" smtClean="0"/>
              <a:t> в КГМУ</a:t>
            </a:r>
          </a:p>
          <a:p>
            <a:pPr marL="0" indent="0" algn="ctr">
              <a:buNone/>
            </a:pPr>
            <a:endParaRPr lang="ru-RU" sz="7200" dirty="0" smtClean="0"/>
          </a:p>
          <a:p>
            <a:pPr marL="0" indent="0" algn="ctr">
              <a:buNone/>
            </a:pPr>
            <a:r>
              <a:rPr lang="ru-RU" sz="7200" i="1" dirty="0" smtClean="0"/>
              <a:t>Сайт Учебно-методического управления</a:t>
            </a:r>
          </a:p>
          <a:p>
            <a:pPr marL="0" indent="0" algn="ctr">
              <a:buNone/>
            </a:pPr>
            <a:endParaRPr lang="ru-RU" sz="7200" i="1" dirty="0" smtClean="0"/>
          </a:p>
          <a:p>
            <a:pPr marL="0" indent="0" algn="ctr">
              <a:buNone/>
            </a:pPr>
            <a:endParaRPr lang="ru-RU" sz="7200" i="1" dirty="0" smtClean="0"/>
          </a:p>
          <a:p>
            <a:pPr marL="0" indent="0" algn="ctr">
              <a:buNone/>
            </a:pPr>
            <a:endParaRPr lang="ru-RU" sz="7200" i="1" dirty="0" smtClean="0"/>
          </a:p>
          <a:p>
            <a:pPr marL="0" indent="0" algn="ctr">
              <a:buNone/>
            </a:pPr>
            <a:endParaRPr lang="ru-RU" sz="7200" i="1" dirty="0" smtClean="0"/>
          </a:p>
          <a:p>
            <a:pPr marL="0" indent="0" algn="ctr">
              <a:buNone/>
            </a:pPr>
            <a:r>
              <a:rPr lang="ru-RU" sz="7200" i="1" dirty="0" smtClean="0"/>
              <a:t>Школа завучей</a:t>
            </a:r>
          </a:p>
          <a:p>
            <a:pPr marL="0" indent="0" algn="ctr">
              <a:buNone/>
            </a:pPr>
            <a:endParaRPr lang="ru-RU" sz="7200" i="1" dirty="0" smtClean="0"/>
          </a:p>
          <a:p>
            <a:pPr marL="0" indent="0" algn="ctr">
              <a:buNone/>
            </a:pPr>
            <a:endParaRPr lang="ru-RU" sz="7200" i="1" dirty="0" smtClean="0"/>
          </a:p>
          <a:p>
            <a:pPr marL="0" indent="0" algn="ctr">
              <a:buNone/>
            </a:pPr>
            <a:endParaRPr lang="ru-RU" sz="7200" i="1" dirty="0" smtClean="0"/>
          </a:p>
          <a:p>
            <a:pPr marL="0" indent="0" algn="ctr">
              <a:buNone/>
            </a:pPr>
            <a:endParaRPr lang="ru-RU" sz="7200" i="1" dirty="0"/>
          </a:p>
          <a:p>
            <a:pPr marL="0" indent="0" algn="ctr">
              <a:buNone/>
            </a:pPr>
            <a:r>
              <a:rPr lang="ru-RU" sz="7200" b="1" dirty="0" smtClean="0"/>
              <a:t>1.Требования </a:t>
            </a:r>
            <a:r>
              <a:rPr lang="ru-RU" sz="7200" b="1" dirty="0"/>
              <a:t>университета к методике проведения учебных занятий</a:t>
            </a:r>
            <a:endParaRPr lang="ru-RU" sz="7200" b="1" dirty="0" smtClean="0"/>
          </a:p>
          <a:p>
            <a:pPr algn="ctr">
              <a:buFontTx/>
              <a:buChar char="-"/>
            </a:pPr>
            <a:endParaRPr lang="ru-RU" sz="7200" b="1" dirty="0" smtClean="0"/>
          </a:p>
          <a:p>
            <a:pPr algn="ctr">
              <a:buFontTx/>
              <a:buChar char="-"/>
            </a:pPr>
            <a:r>
              <a:rPr lang="ru-RU" sz="7200" b="1" dirty="0" smtClean="0"/>
              <a:t>2.Регламент занятия</a:t>
            </a:r>
          </a:p>
          <a:p>
            <a:pPr>
              <a:buFontTx/>
              <a:buChar char="-"/>
            </a:pPr>
            <a:endParaRPr lang="ru-RU" sz="7200" dirty="0"/>
          </a:p>
          <a:p>
            <a:pPr>
              <a:buFontTx/>
              <a:buChar char="-"/>
            </a:pPr>
            <a:endParaRPr lang="ru-RU" sz="7200" dirty="0" smtClean="0"/>
          </a:p>
          <a:p>
            <a:pPr>
              <a:buFontTx/>
              <a:buChar char="-"/>
            </a:pPr>
            <a:endParaRPr lang="ru-RU" sz="7200" dirty="0" smtClean="0"/>
          </a:p>
          <a:p>
            <a:endParaRPr lang="ru-RU" sz="7200" dirty="0"/>
          </a:p>
          <a:p>
            <a:endParaRPr lang="ru-RU" sz="7200" dirty="0" smtClean="0"/>
          </a:p>
          <a:p>
            <a:endParaRPr lang="ru-RU" sz="7200" dirty="0"/>
          </a:p>
          <a:p>
            <a:pPr marL="0" indent="0">
              <a:buNone/>
            </a:pPr>
            <a:r>
              <a:rPr lang="ru-RU" sz="7200" dirty="0" smtClean="0"/>
              <a:t> </a:t>
            </a:r>
            <a:endParaRPr lang="en-US" sz="7200" dirty="0" smtClean="0"/>
          </a:p>
          <a:p>
            <a:endParaRPr lang="ru-RU" dirty="0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07504" y="188640"/>
            <a:ext cx="8784976" cy="504056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dirty="0" smtClean="0"/>
              <a:t>1. Очная группа </a:t>
            </a:r>
            <a:endParaRPr lang="ru-RU" sz="1800" dirty="0"/>
          </a:p>
        </p:txBody>
      </p:sp>
      <p:sp>
        <p:nvSpPr>
          <p:cNvPr id="4" name="Стрелка вниз 3"/>
          <p:cNvSpPr/>
          <p:nvPr/>
        </p:nvSpPr>
        <p:spPr>
          <a:xfrm>
            <a:off x="4257676" y="2348880"/>
            <a:ext cx="484632" cy="648072"/>
          </a:xfrm>
          <a:prstGeom prst="down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4257676" y="3714965"/>
            <a:ext cx="484632" cy="978408"/>
          </a:xfrm>
          <a:prstGeom prst="down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50488" cy="1138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21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692696"/>
            <a:ext cx="8784976" cy="504056"/>
          </a:xfrm>
          <a:solidFill>
            <a:srgbClr val="92D050"/>
          </a:solidFill>
        </p:spPr>
        <p:txBody>
          <a:bodyPr>
            <a:normAutofit/>
          </a:bodyPr>
          <a:lstStyle/>
          <a:p>
            <a:pPr marL="0" indent="0" algn="ctr"/>
            <a:r>
              <a:rPr lang="ru-RU" sz="1800" dirty="0"/>
              <a:t>Организация 2-х часового занятия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830816" cy="4608512"/>
          </a:xfrm>
        </p:spPr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pPr marL="0" indent="0">
              <a:buNone/>
            </a:pPr>
            <a:r>
              <a:rPr lang="en-US" sz="8000" b="1" dirty="0" smtClean="0"/>
              <a:t>I </a:t>
            </a:r>
            <a:r>
              <a:rPr lang="ru-RU" sz="8000" b="1" dirty="0" smtClean="0"/>
              <a:t>этап.  </a:t>
            </a:r>
            <a:r>
              <a:rPr lang="ru-RU" sz="8000" dirty="0" smtClean="0"/>
              <a:t>40 минут практическое занятие – разбор материала,  опрос студентов. </a:t>
            </a:r>
          </a:p>
          <a:p>
            <a:pPr marL="0" indent="0">
              <a:buNone/>
            </a:pPr>
            <a:r>
              <a:rPr lang="ru-RU" sz="8000" dirty="0" smtClean="0"/>
              <a:t>Аудиторная работа осуществляется  на  платформах: </a:t>
            </a:r>
            <a:r>
              <a:rPr lang="en-US" sz="8000" dirty="0" smtClean="0"/>
              <a:t>Zoom</a:t>
            </a:r>
            <a:r>
              <a:rPr lang="ru-RU" sz="8000" dirty="0" smtClean="0"/>
              <a:t> (бесплатная) </a:t>
            </a:r>
            <a:r>
              <a:rPr lang="en-US" sz="8000" dirty="0" smtClean="0"/>
              <a:t>Skype</a:t>
            </a:r>
            <a:r>
              <a:rPr lang="en-US" sz="8000" dirty="0"/>
              <a:t>, </a:t>
            </a:r>
            <a:r>
              <a:rPr lang="en-US" sz="8000" dirty="0" err="1"/>
              <a:t>WhatsApp</a:t>
            </a:r>
            <a:r>
              <a:rPr lang="en-US" sz="8000" dirty="0"/>
              <a:t>, </a:t>
            </a:r>
            <a:r>
              <a:rPr lang="ru-RU" sz="8000" dirty="0" err="1"/>
              <a:t>Вконтакте</a:t>
            </a:r>
            <a:r>
              <a:rPr lang="ru-RU" sz="8000" dirty="0"/>
              <a:t>, Яндекс, </a:t>
            </a:r>
            <a:r>
              <a:rPr lang="en-US" sz="8000" dirty="0" smtClean="0"/>
              <a:t>mail</a:t>
            </a:r>
            <a:r>
              <a:rPr lang="ru-RU" sz="8000" dirty="0" smtClean="0"/>
              <a:t>,  </a:t>
            </a:r>
            <a:r>
              <a:rPr lang="en-US" sz="8000" dirty="0"/>
              <a:t>Google Hangouts, Zoom, Cisco WebEx, Argon School, Microsoft Teams, Google </a:t>
            </a:r>
            <a:r>
              <a:rPr lang="en-US" sz="8000" dirty="0" smtClean="0"/>
              <a:t>classroom</a:t>
            </a:r>
            <a:r>
              <a:rPr lang="ru-RU" sz="8000" dirty="0" smtClean="0"/>
              <a:t>). </a:t>
            </a:r>
          </a:p>
          <a:p>
            <a:pPr marL="0" indent="0">
              <a:buNone/>
            </a:pPr>
            <a:endParaRPr lang="ru-RU" sz="8000" b="1" dirty="0" smtClean="0"/>
          </a:p>
          <a:p>
            <a:pPr marL="0" indent="0">
              <a:buNone/>
            </a:pPr>
            <a:r>
              <a:rPr lang="en-US" sz="8000" b="1" dirty="0" smtClean="0"/>
              <a:t>II </a:t>
            </a:r>
            <a:r>
              <a:rPr lang="ru-RU" sz="8000" b="1" dirty="0" smtClean="0"/>
              <a:t>этап. </a:t>
            </a:r>
            <a:r>
              <a:rPr lang="ru-RU" sz="8000" dirty="0" smtClean="0"/>
              <a:t>Студенты</a:t>
            </a:r>
            <a:r>
              <a:rPr lang="ru-RU" sz="8000" i="1" dirty="0" smtClean="0"/>
              <a:t> </a:t>
            </a:r>
            <a:r>
              <a:rPr lang="ru-RU" sz="8000" dirty="0" smtClean="0"/>
              <a:t>самостоятельно выполняют на </a:t>
            </a:r>
            <a:r>
              <a:rPr lang="ru-RU" sz="8000" dirty="0"/>
              <a:t>платформе </a:t>
            </a:r>
            <a:r>
              <a:rPr lang="en-US" sz="8000" dirty="0" err="1" smtClean="0"/>
              <a:t>Moodl</a:t>
            </a:r>
            <a:r>
              <a:rPr lang="ru-RU" sz="8000" dirty="0" smtClean="0"/>
              <a:t>е:</a:t>
            </a:r>
          </a:p>
          <a:p>
            <a:pPr>
              <a:buFontTx/>
              <a:buChar char="-"/>
            </a:pPr>
            <a:r>
              <a:rPr lang="ru-RU" sz="6400" dirty="0" smtClean="0"/>
              <a:t>а) тесты  (оцениваются самостоятельно);</a:t>
            </a:r>
          </a:p>
          <a:p>
            <a:pPr>
              <a:buFontTx/>
              <a:buChar char="-"/>
            </a:pPr>
            <a:r>
              <a:rPr lang="ru-RU" sz="6400" dirty="0" smtClean="0"/>
              <a:t>б) задания, ситуационные задачи. </a:t>
            </a:r>
          </a:p>
          <a:p>
            <a:pPr>
              <a:buFontTx/>
              <a:buChar char="-"/>
            </a:pPr>
            <a:endParaRPr lang="ru-RU" sz="6400" dirty="0" smtClean="0"/>
          </a:p>
          <a:p>
            <a:pPr>
              <a:buFontTx/>
              <a:buChar char="-"/>
            </a:pPr>
            <a:r>
              <a:rPr lang="ru-RU" sz="7200" i="1" dirty="0" smtClean="0"/>
              <a:t>При необходимости могут связаться с ППС и получить консультацию</a:t>
            </a:r>
          </a:p>
          <a:p>
            <a:pPr marL="0" indent="0">
              <a:buNone/>
            </a:pPr>
            <a:endParaRPr lang="ru-RU" sz="7200" b="1" dirty="0" smtClean="0"/>
          </a:p>
          <a:p>
            <a:pPr marL="0" indent="0">
              <a:buNone/>
            </a:pPr>
            <a:r>
              <a:rPr lang="en-US" sz="7200" b="1" dirty="0" smtClean="0"/>
              <a:t>III</a:t>
            </a:r>
            <a:r>
              <a:rPr lang="ru-RU" sz="7200" b="1" dirty="0" smtClean="0"/>
              <a:t> </a:t>
            </a:r>
            <a:r>
              <a:rPr lang="ru-RU" sz="7200" b="1" dirty="0"/>
              <a:t>этап. Заключительный этап. </a:t>
            </a:r>
            <a:r>
              <a:rPr lang="ru-RU" sz="7200" dirty="0"/>
              <a:t>Преподаватель осуществляет обратную  </a:t>
            </a:r>
            <a:r>
              <a:rPr lang="ru-RU" sz="7200" dirty="0" smtClean="0"/>
              <a:t>связь дистанционно  </a:t>
            </a:r>
            <a:r>
              <a:rPr lang="ru-RU" sz="7200" dirty="0"/>
              <a:t>- оценивает ответы,  выставляет </a:t>
            </a:r>
            <a:r>
              <a:rPr lang="ru-RU" sz="7200" dirty="0" smtClean="0"/>
              <a:t>оценки. </a:t>
            </a:r>
            <a:endParaRPr lang="ru-RU" sz="7200" i="1" dirty="0" smtClean="0"/>
          </a:p>
          <a:p>
            <a:pPr>
              <a:buFontTx/>
              <a:buChar char="-"/>
            </a:pPr>
            <a:endParaRPr lang="ru-RU" sz="8000" dirty="0" smtClean="0"/>
          </a:p>
          <a:p>
            <a:pPr>
              <a:buFontTx/>
              <a:buChar char="-"/>
            </a:pPr>
            <a:endParaRPr lang="ru-RU" sz="7200" dirty="0"/>
          </a:p>
          <a:p>
            <a:pPr>
              <a:buFontTx/>
              <a:buChar char="-"/>
            </a:pPr>
            <a:endParaRPr lang="ru-RU" sz="7200" dirty="0" smtClean="0"/>
          </a:p>
          <a:p>
            <a:pPr>
              <a:buFontTx/>
              <a:buChar char="-"/>
            </a:pPr>
            <a:endParaRPr lang="ru-RU" sz="7200" dirty="0" smtClean="0"/>
          </a:p>
          <a:p>
            <a:endParaRPr lang="ru-RU" sz="7200" dirty="0"/>
          </a:p>
          <a:p>
            <a:endParaRPr lang="ru-RU" sz="7200" dirty="0" smtClean="0"/>
          </a:p>
          <a:p>
            <a:endParaRPr lang="ru-RU" sz="7200" dirty="0"/>
          </a:p>
          <a:p>
            <a:pPr marL="0" indent="0">
              <a:buNone/>
            </a:pPr>
            <a:r>
              <a:rPr lang="ru-RU" sz="7200" dirty="0" smtClean="0"/>
              <a:t> </a:t>
            </a:r>
            <a:endParaRPr lang="en-US" sz="7200" dirty="0" smtClean="0"/>
          </a:p>
          <a:p>
            <a:endParaRPr lang="ru-RU" dirty="0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07504" y="188640"/>
            <a:ext cx="8784976" cy="504056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dirty="0" smtClean="0"/>
              <a:t>2. Дистанционная группа </a:t>
            </a:r>
            <a:endParaRPr lang="ru-RU" sz="18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50488" cy="1138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31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692696"/>
            <a:ext cx="8784976" cy="504056"/>
          </a:xfrm>
          <a:solidFill>
            <a:srgbClr val="92D050"/>
          </a:solidFill>
        </p:spPr>
        <p:txBody>
          <a:bodyPr>
            <a:normAutofit/>
          </a:bodyPr>
          <a:lstStyle/>
          <a:p>
            <a:pPr marL="0" indent="0" algn="ctr"/>
            <a:r>
              <a:rPr lang="ru-RU" sz="1800" dirty="0"/>
              <a:t>Организация 3-х или  4-х часового </a:t>
            </a:r>
            <a:r>
              <a:rPr lang="ru-RU" sz="1800" dirty="0" smtClean="0"/>
              <a:t>занятия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830816" cy="4608512"/>
          </a:xfrm>
        </p:spPr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pPr marL="0" indent="0">
              <a:buNone/>
            </a:pPr>
            <a:r>
              <a:rPr lang="en-US" sz="8000" b="1" dirty="0" smtClean="0"/>
              <a:t>I </a:t>
            </a:r>
            <a:r>
              <a:rPr lang="ru-RU" sz="8000" b="1" dirty="0" smtClean="0"/>
              <a:t>этап.  </a:t>
            </a:r>
            <a:r>
              <a:rPr lang="ru-RU" sz="8000" dirty="0" smtClean="0"/>
              <a:t>40 минут практическое занятие – разбор материала,  опрос студентов на  платформах: </a:t>
            </a:r>
            <a:r>
              <a:rPr lang="en-US" sz="8000" dirty="0" smtClean="0"/>
              <a:t>Zoom</a:t>
            </a:r>
            <a:r>
              <a:rPr lang="ru-RU" sz="8000" dirty="0" smtClean="0"/>
              <a:t> (бесплатная) </a:t>
            </a:r>
            <a:r>
              <a:rPr lang="en-US" sz="8000" dirty="0" smtClean="0"/>
              <a:t>Skype</a:t>
            </a:r>
            <a:r>
              <a:rPr lang="en-US" sz="8000" dirty="0"/>
              <a:t>, </a:t>
            </a:r>
            <a:r>
              <a:rPr lang="en-US" sz="8000" dirty="0" err="1"/>
              <a:t>WhatsApp</a:t>
            </a:r>
            <a:r>
              <a:rPr lang="en-US" sz="8000" dirty="0"/>
              <a:t>, </a:t>
            </a:r>
            <a:r>
              <a:rPr lang="ru-RU" sz="8000" dirty="0" err="1"/>
              <a:t>Вконтакте</a:t>
            </a:r>
            <a:r>
              <a:rPr lang="ru-RU" sz="8000" dirty="0"/>
              <a:t>, Яндекс, </a:t>
            </a:r>
            <a:r>
              <a:rPr lang="en-US" sz="8000" dirty="0" smtClean="0"/>
              <a:t>mail</a:t>
            </a:r>
            <a:r>
              <a:rPr lang="ru-RU" sz="8000" dirty="0" smtClean="0"/>
              <a:t>,  </a:t>
            </a:r>
            <a:r>
              <a:rPr lang="en-US" sz="8000" dirty="0"/>
              <a:t>Google Hangouts, Zoom, Cisco WebEx, Argon School, Microsoft Teams, Google </a:t>
            </a:r>
            <a:r>
              <a:rPr lang="en-US" sz="8000" dirty="0" smtClean="0"/>
              <a:t>classroom</a:t>
            </a:r>
            <a:r>
              <a:rPr lang="ru-RU" sz="8000" dirty="0" smtClean="0"/>
              <a:t>). </a:t>
            </a:r>
          </a:p>
          <a:p>
            <a:pPr marL="0" indent="0">
              <a:buNone/>
            </a:pPr>
            <a:endParaRPr lang="ru-RU" sz="8000" dirty="0"/>
          </a:p>
          <a:p>
            <a:pPr marL="0" indent="0">
              <a:buNone/>
            </a:pPr>
            <a:r>
              <a:rPr lang="en-US" sz="8000" b="1" dirty="0" smtClean="0"/>
              <a:t>II </a:t>
            </a:r>
            <a:r>
              <a:rPr lang="ru-RU" sz="8000" b="1" dirty="0" smtClean="0"/>
              <a:t>этап. </a:t>
            </a:r>
            <a:r>
              <a:rPr lang="ru-RU" sz="8000" dirty="0" smtClean="0"/>
              <a:t>Студенты</a:t>
            </a:r>
            <a:r>
              <a:rPr lang="ru-RU" sz="8000" i="1" dirty="0" smtClean="0"/>
              <a:t> </a:t>
            </a:r>
            <a:r>
              <a:rPr lang="ru-RU" sz="8000" dirty="0" smtClean="0"/>
              <a:t>самостоятельно выполняют на </a:t>
            </a:r>
            <a:r>
              <a:rPr lang="ru-RU" sz="8000" dirty="0"/>
              <a:t>платформе </a:t>
            </a:r>
            <a:r>
              <a:rPr lang="en-US" sz="8000" dirty="0" err="1" smtClean="0"/>
              <a:t>Moodl</a:t>
            </a:r>
            <a:r>
              <a:rPr lang="ru-RU" sz="8000" dirty="0" smtClean="0"/>
              <a:t>е :</a:t>
            </a:r>
          </a:p>
          <a:p>
            <a:pPr>
              <a:buFontTx/>
              <a:buChar char="-"/>
            </a:pPr>
            <a:r>
              <a:rPr lang="ru-RU" sz="6400" dirty="0" smtClean="0"/>
              <a:t>а) тесты  (оцениваются самостоятельно);</a:t>
            </a:r>
          </a:p>
          <a:p>
            <a:pPr>
              <a:buFontTx/>
              <a:buChar char="-"/>
            </a:pPr>
            <a:r>
              <a:rPr lang="ru-RU" sz="6400" dirty="0" smtClean="0"/>
              <a:t>б) задания, ситуационные задачи. </a:t>
            </a:r>
          </a:p>
          <a:p>
            <a:pPr>
              <a:buFontTx/>
              <a:buChar char="-"/>
            </a:pPr>
            <a:endParaRPr lang="ru-RU" sz="6400" dirty="0" smtClean="0"/>
          </a:p>
          <a:p>
            <a:pPr>
              <a:buFontTx/>
              <a:buChar char="-"/>
            </a:pPr>
            <a:r>
              <a:rPr lang="ru-RU" sz="7200" i="1" dirty="0" smtClean="0"/>
              <a:t>При необходимости могут связаться с ППС и получить консультацию</a:t>
            </a:r>
          </a:p>
          <a:p>
            <a:pPr>
              <a:buFontTx/>
              <a:buChar char="-"/>
            </a:pPr>
            <a:endParaRPr lang="ru-RU" sz="7200" i="1" dirty="0" smtClean="0"/>
          </a:p>
          <a:p>
            <a:pPr marL="0" indent="0">
              <a:buNone/>
            </a:pPr>
            <a:r>
              <a:rPr lang="en-US" sz="8000" b="1" dirty="0"/>
              <a:t>III</a:t>
            </a:r>
            <a:r>
              <a:rPr lang="ru-RU" sz="8000" b="1" dirty="0"/>
              <a:t> </a:t>
            </a:r>
            <a:r>
              <a:rPr lang="ru-RU" sz="8000" b="1" dirty="0" smtClean="0"/>
              <a:t>этап. </a:t>
            </a:r>
            <a:r>
              <a:rPr lang="ru-RU" sz="8000" dirty="0" smtClean="0"/>
              <a:t>Студенты подключаются </a:t>
            </a:r>
            <a:r>
              <a:rPr lang="ru-RU" sz="8000" dirty="0"/>
              <a:t>к платформе </a:t>
            </a:r>
            <a:r>
              <a:rPr lang="ru-RU" sz="8000" dirty="0" smtClean="0"/>
              <a:t>за </a:t>
            </a:r>
            <a:r>
              <a:rPr lang="ru-RU" sz="8000" dirty="0"/>
              <a:t>40-45 минут до окончания занятия </a:t>
            </a:r>
            <a:r>
              <a:rPr lang="ru-RU" sz="8000" dirty="0" smtClean="0"/>
              <a:t>и продолжается </a:t>
            </a:r>
            <a:r>
              <a:rPr lang="ru-RU" sz="8000" dirty="0"/>
              <a:t>работа в виде контактной </a:t>
            </a:r>
            <a:r>
              <a:rPr lang="ru-RU" sz="8000" dirty="0" smtClean="0"/>
              <a:t>работы:  проверка выполненных заданий и ситуационных задач, обсуждение и т.д. </a:t>
            </a:r>
          </a:p>
          <a:p>
            <a:pPr marL="0" indent="0">
              <a:buNone/>
            </a:pPr>
            <a:r>
              <a:rPr lang="en-US" sz="8000" b="1" dirty="0" smtClean="0"/>
              <a:t>IV </a:t>
            </a:r>
            <a:r>
              <a:rPr lang="ru-RU" sz="8000" b="1" dirty="0" smtClean="0"/>
              <a:t>этап</a:t>
            </a:r>
            <a:r>
              <a:rPr lang="ru-RU" sz="8000" b="1" dirty="0"/>
              <a:t>. </a:t>
            </a:r>
            <a:r>
              <a:rPr lang="ru-RU" sz="8000" b="1" dirty="0" smtClean="0"/>
              <a:t>Заключительный </a:t>
            </a:r>
            <a:r>
              <a:rPr lang="ru-RU" sz="8000" b="1" dirty="0"/>
              <a:t>этап. </a:t>
            </a:r>
            <a:r>
              <a:rPr lang="ru-RU" sz="8000" dirty="0"/>
              <a:t>Преподаватель осуществляет обратную  связь  - оценивает ответы,  выставляет </a:t>
            </a:r>
            <a:r>
              <a:rPr lang="ru-RU" sz="8000" dirty="0" smtClean="0"/>
              <a:t>оценки,  домашнее задание.</a:t>
            </a:r>
          </a:p>
          <a:p>
            <a:pPr>
              <a:buFontTx/>
              <a:buChar char="-"/>
            </a:pPr>
            <a:endParaRPr lang="ru-RU" sz="7200" dirty="0" smtClean="0"/>
          </a:p>
          <a:p>
            <a:pPr>
              <a:buFontTx/>
              <a:buChar char="-"/>
            </a:pPr>
            <a:endParaRPr lang="ru-RU" sz="7200" dirty="0" smtClean="0"/>
          </a:p>
          <a:p>
            <a:endParaRPr lang="ru-RU" sz="7200" dirty="0"/>
          </a:p>
          <a:p>
            <a:endParaRPr lang="ru-RU" sz="7200" dirty="0" smtClean="0"/>
          </a:p>
          <a:p>
            <a:endParaRPr lang="ru-RU" sz="7200" dirty="0"/>
          </a:p>
          <a:p>
            <a:pPr marL="0" indent="0">
              <a:buNone/>
            </a:pPr>
            <a:r>
              <a:rPr lang="ru-RU" sz="7200" dirty="0" smtClean="0"/>
              <a:t> </a:t>
            </a:r>
            <a:endParaRPr lang="en-US" sz="7200" dirty="0" smtClean="0"/>
          </a:p>
          <a:p>
            <a:endParaRPr lang="ru-RU" dirty="0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07504" y="188640"/>
            <a:ext cx="8784976" cy="504056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dirty="0" smtClean="0"/>
              <a:t>2. Дистанционная группа </a:t>
            </a:r>
            <a:endParaRPr lang="ru-RU" sz="18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50488" cy="1138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73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692696"/>
            <a:ext cx="8784976" cy="504056"/>
          </a:xfrm>
          <a:solidFill>
            <a:srgbClr val="92D050"/>
          </a:solidFill>
        </p:spPr>
        <p:txBody>
          <a:bodyPr>
            <a:normAutofit/>
          </a:bodyPr>
          <a:lstStyle/>
          <a:p>
            <a:pPr marL="0" indent="0" algn="ctr"/>
            <a:r>
              <a:rPr lang="ru-RU" sz="1800" dirty="0"/>
              <a:t>Организация 2-х часового занятия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830816" cy="4608512"/>
          </a:xfrm>
        </p:spPr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pPr marL="0" indent="0">
              <a:buNone/>
            </a:pPr>
            <a:r>
              <a:rPr lang="en-US" sz="8000" b="1" dirty="0" smtClean="0"/>
              <a:t>I </a:t>
            </a:r>
            <a:r>
              <a:rPr lang="ru-RU" sz="8000" b="1" dirty="0" smtClean="0"/>
              <a:t>этап</a:t>
            </a:r>
            <a:r>
              <a:rPr lang="ru-RU" sz="8000" dirty="0" smtClean="0"/>
              <a:t>. 40 </a:t>
            </a:r>
            <a:r>
              <a:rPr lang="ru-RU" sz="8000" dirty="0"/>
              <a:t>минут занятия </a:t>
            </a:r>
            <a:r>
              <a:rPr lang="ru-RU" sz="8000" dirty="0" smtClean="0"/>
              <a:t>– платформы </a:t>
            </a:r>
            <a:r>
              <a:rPr lang="en-US" sz="8000" dirty="0" smtClean="0"/>
              <a:t>Zoom</a:t>
            </a:r>
            <a:r>
              <a:rPr lang="ru-RU" sz="8000" dirty="0" smtClean="0"/>
              <a:t> (бесплатная) или другие платформы </a:t>
            </a:r>
            <a:r>
              <a:rPr lang="en-US" sz="8000" dirty="0"/>
              <a:t>Skype, </a:t>
            </a:r>
            <a:r>
              <a:rPr lang="en-US" sz="8000" dirty="0" err="1"/>
              <a:t>WhatsApp</a:t>
            </a:r>
            <a:r>
              <a:rPr lang="en-US" sz="8000" dirty="0"/>
              <a:t>, </a:t>
            </a:r>
            <a:r>
              <a:rPr lang="ru-RU" sz="8000" dirty="0" err="1"/>
              <a:t>Вконтакте</a:t>
            </a:r>
            <a:r>
              <a:rPr lang="ru-RU" sz="8000" dirty="0"/>
              <a:t>, Яндекс, </a:t>
            </a:r>
            <a:r>
              <a:rPr lang="en-US" sz="8000" dirty="0" smtClean="0"/>
              <a:t>mail</a:t>
            </a:r>
            <a:r>
              <a:rPr lang="ru-RU" sz="8000" dirty="0" smtClean="0"/>
              <a:t>,  </a:t>
            </a:r>
            <a:r>
              <a:rPr lang="en-US" sz="8000" dirty="0"/>
              <a:t>Google Hangouts, Zoom, Cisco WebEx, Argon School, Microsoft Teams, Google </a:t>
            </a:r>
            <a:r>
              <a:rPr lang="en-US" sz="8000" dirty="0" smtClean="0"/>
              <a:t>classroom</a:t>
            </a:r>
            <a:r>
              <a:rPr lang="ru-RU" sz="8000" dirty="0" smtClean="0"/>
              <a:t>)   </a:t>
            </a:r>
            <a:r>
              <a:rPr lang="ru-RU" sz="8000" dirty="0"/>
              <a:t>все студенты (очная,  дистанционная форма обучения):  разбор материала, опрос</a:t>
            </a:r>
          </a:p>
          <a:p>
            <a:pPr marL="0" indent="0">
              <a:buNone/>
            </a:pPr>
            <a:r>
              <a:rPr lang="en-US" sz="8000" b="1" dirty="0" smtClean="0"/>
              <a:t>II </a:t>
            </a:r>
            <a:r>
              <a:rPr lang="ru-RU" sz="8000" b="1" dirty="0" smtClean="0"/>
              <a:t>этап. </a:t>
            </a:r>
            <a:r>
              <a:rPr lang="ru-RU" sz="8000" i="1" dirty="0" smtClean="0"/>
              <a:t>Студенты дистанционного формата </a:t>
            </a:r>
            <a:r>
              <a:rPr lang="ru-RU" sz="8000" dirty="0" smtClean="0"/>
              <a:t>самостоятельно выполняют на </a:t>
            </a:r>
            <a:r>
              <a:rPr lang="ru-RU" sz="8000" dirty="0"/>
              <a:t>платформе </a:t>
            </a:r>
            <a:r>
              <a:rPr lang="en-US" sz="8000" dirty="0" err="1" smtClean="0"/>
              <a:t>Moodl</a:t>
            </a:r>
            <a:r>
              <a:rPr lang="ru-RU" sz="8000" dirty="0" smtClean="0"/>
              <a:t>е:</a:t>
            </a:r>
          </a:p>
          <a:p>
            <a:pPr>
              <a:buFontTx/>
              <a:buChar char="-"/>
            </a:pPr>
            <a:r>
              <a:rPr lang="ru-RU" sz="6400" dirty="0" smtClean="0"/>
              <a:t>а) тесты  (оцениваются самостоятельно);</a:t>
            </a:r>
          </a:p>
          <a:p>
            <a:pPr>
              <a:buFontTx/>
              <a:buChar char="-"/>
            </a:pPr>
            <a:r>
              <a:rPr lang="ru-RU" sz="6400" dirty="0" smtClean="0"/>
              <a:t>б) задания, ситуационные задачи. </a:t>
            </a:r>
          </a:p>
          <a:p>
            <a:pPr>
              <a:buFontTx/>
              <a:buChar char="-"/>
            </a:pPr>
            <a:r>
              <a:rPr lang="ru-RU" sz="7200" i="1" dirty="0" smtClean="0"/>
              <a:t>При необходимости могут связаться с ППС и получить консультацию</a:t>
            </a:r>
          </a:p>
          <a:p>
            <a:pPr>
              <a:buFontTx/>
              <a:buChar char="-"/>
            </a:pPr>
            <a:endParaRPr lang="ru-RU" sz="8000" dirty="0" smtClean="0"/>
          </a:p>
          <a:p>
            <a:pPr marL="0" indent="0">
              <a:buNone/>
            </a:pPr>
            <a:r>
              <a:rPr lang="ru-RU" sz="8000" i="1" dirty="0" smtClean="0"/>
              <a:t>-  студенты очного формата  </a:t>
            </a:r>
            <a:r>
              <a:rPr lang="ru-RU" sz="8000" dirty="0" smtClean="0"/>
              <a:t>- занимаются с преподавателем в учебной комнате, выполняют: </a:t>
            </a:r>
          </a:p>
          <a:p>
            <a:pPr>
              <a:buFontTx/>
              <a:buChar char="-"/>
            </a:pPr>
            <a:r>
              <a:rPr lang="ru-RU" sz="6400" dirty="0"/>
              <a:t>а) тесты  (оцениваются самостоятельно);</a:t>
            </a:r>
          </a:p>
          <a:p>
            <a:pPr>
              <a:buFontTx/>
              <a:buChar char="-"/>
            </a:pPr>
            <a:r>
              <a:rPr lang="ru-RU" sz="6400" dirty="0"/>
              <a:t>б) задания, ситуационные задачи. </a:t>
            </a:r>
            <a:endParaRPr lang="ru-RU" sz="6400" dirty="0" smtClean="0"/>
          </a:p>
          <a:p>
            <a:pPr>
              <a:buFontTx/>
              <a:buChar char="-"/>
            </a:pPr>
            <a:endParaRPr lang="ru-RU" sz="6400" dirty="0"/>
          </a:p>
          <a:p>
            <a:pPr marL="0" indent="0">
              <a:buNone/>
            </a:pPr>
            <a:r>
              <a:rPr lang="en-US" sz="7200" b="1" dirty="0" smtClean="0"/>
              <a:t>III </a:t>
            </a:r>
            <a:r>
              <a:rPr lang="ru-RU" sz="7200" b="1" dirty="0" smtClean="0"/>
              <a:t>этап</a:t>
            </a:r>
            <a:r>
              <a:rPr lang="ru-RU" sz="7200" b="1" dirty="0"/>
              <a:t>. Заключительный этап. </a:t>
            </a:r>
            <a:r>
              <a:rPr lang="ru-RU" sz="7200" dirty="0"/>
              <a:t>Преподаватель осуществляет обратную  связь  - оценивает ответы,  выставляет оценки.</a:t>
            </a:r>
          </a:p>
          <a:p>
            <a:pPr>
              <a:buFontTx/>
              <a:buChar char="-"/>
            </a:pPr>
            <a:endParaRPr lang="ru-RU" sz="7200" dirty="0" smtClean="0"/>
          </a:p>
          <a:p>
            <a:endParaRPr lang="ru-RU" sz="7200" dirty="0"/>
          </a:p>
          <a:p>
            <a:endParaRPr lang="ru-RU" sz="7200" dirty="0" smtClean="0"/>
          </a:p>
          <a:p>
            <a:endParaRPr lang="ru-RU" sz="7200" dirty="0"/>
          </a:p>
          <a:p>
            <a:pPr marL="0" indent="0">
              <a:buNone/>
            </a:pPr>
            <a:r>
              <a:rPr lang="ru-RU" sz="7200" dirty="0" smtClean="0"/>
              <a:t> </a:t>
            </a:r>
            <a:endParaRPr lang="en-US" sz="7200" dirty="0" smtClean="0"/>
          </a:p>
          <a:p>
            <a:endParaRPr lang="ru-RU" dirty="0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07504" y="188640"/>
            <a:ext cx="8784976" cy="504056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dirty="0"/>
              <a:t>3. Очно-дистанционный группа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50488" cy="1138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31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692696"/>
            <a:ext cx="8784976" cy="504056"/>
          </a:xfrm>
          <a:solidFill>
            <a:srgbClr val="92D050"/>
          </a:solidFill>
        </p:spPr>
        <p:txBody>
          <a:bodyPr>
            <a:normAutofit/>
          </a:bodyPr>
          <a:lstStyle/>
          <a:p>
            <a:pPr marL="0" indent="0" algn="ctr"/>
            <a:r>
              <a:rPr lang="ru-RU" sz="1800" dirty="0"/>
              <a:t>Организация 3-х или  4-х часового занятия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830816" cy="4608512"/>
          </a:xfrm>
        </p:spPr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pPr marL="0" indent="0">
              <a:buNone/>
            </a:pPr>
            <a:r>
              <a:rPr lang="en-US" sz="8000" b="1" dirty="0" smtClean="0"/>
              <a:t>I </a:t>
            </a:r>
            <a:r>
              <a:rPr lang="ru-RU" sz="8000" b="1" dirty="0" smtClean="0"/>
              <a:t>этап. </a:t>
            </a:r>
            <a:r>
              <a:rPr lang="ru-RU" sz="8000" dirty="0" smtClean="0"/>
              <a:t> 40 </a:t>
            </a:r>
            <a:r>
              <a:rPr lang="ru-RU" sz="8000" dirty="0"/>
              <a:t>минут занятия </a:t>
            </a:r>
            <a:r>
              <a:rPr lang="ru-RU" sz="8000" dirty="0" smtClean="0"/>
              <a:t>– аудиторная </a:t>
            </a:r>
            <a:r>
              <a:rPr lang="ru-RU" sz="8000" dirty="0"/>
              <a:t>работа осуществляется  на  платформах: </a:t>
            </a:r>
            <a:r>
              <a:rPr lang="en-US" sz="8000" dirty="0"/>
              <a:t>Zoom (</a:t>
            </a:r>
            <a:r>
              <a:rPr lang="ru-RU" sz="8000" dirty="0"/>
              <a:t>бесплатная) </a:t>
            </a:r>
            <a:r>
              <a:rPr lang="en-US" sz="8000" dirty="0"/>
              <a:t>Skype, </a:t>
            </a:r>
            <a:r>
              <a:rPr lang="en-US" sz="8000" dirty="0" err="1"/>
              <a:t>WhatsApp</a:t>
            </a:r>
            <a:r>
              <a:rPr lang="en-US" sz="8000" dirty="0"/>
              <a:t>, </a:t>
            </a:r>
            <a:r>
              <a:rPr lang="ru-RU" sz="8000" dirty="0" err="1"/>
              <a:t>Вконтакте</a:t>
            </a:r>
            <a:r>
              <a:rPr lang="ru-RU" sz="8000" dirty="0"/>
              <a:t>, Яндекс, </a:t>
            </a:r>
            <a:r>
              <a:rPr lang="en-US" sz="8000" dirty="0"/>
              <a:t>mail,  Google Hangouts, Zoom, Cisco WebEx, Argon School, Microsoft Teams, Google classroom</a:t>
            </a:r>
            <a:r>
              <a:rPr lang="en-US" sz="8000" dirty="0" smtClean="0"/>
              <a:t>)</a:t>
            </a:r>
            <a:r>
              <a:rPr lang="ru-RU" sz="8000" dirty="0" smtClean="0"/>
              <a:t> </a:t>
            </a:r>
            <a:r>
              <a:rPr lang="en-US" sz="8000" dirty="0" smtClean="0"/>
              <a:t> </a:t>
            </a:r>
            <a:r>
              <a:rPr lang="ru-RU" sz="8000" dirty="0" smtClean="0"/>
              <a:t>для студентов дистанционной формы+ студенты очной группы в учебной комнате - разбор </a:t>
            </a:r>
            <a:r>
              <a:rPr lang="ru-RU" sz="8000" dirty="0"/>
              <a:t>материала, </a:t>
            </a:r>
            <a:r>
              <a:rPr lang="ru-RU" sz="8000" dirty="0" smtClean="0"/>
              <a:t>опрос.</a:t>
            </a:r>
          </a:p>
          <a:p>
            <a:pPr marL="0" indent="0">
              <a:buNone/>
            </a:pPr>
            <a:endParaRPr lang="ru-RU" sz="8000" dirty="0"/>
          </a:p>
          <a:p>
            <a:pPr marL="0" indent="0">
              <a:buNone/>
            </a:pPr>
            <a:r>
              <a:rPr lang="en-US" sz="8000" b="1" dirty="0" smtClean="0"/>
              <a:t>II </a:t>
            </a:r>
            <a:r>
              <a:rPr lang="ru-RU" sz="8000" b="1" dirty="0" smtClean="0"/>
              <a:t>этап. </a:t>
            </a:r>
            <a:r>
              <a:rPr lang="ru-RU" sz="8000" dirty="0" smtClean="0"/>
              <a:t>Студенты дистанционного формата самостоятельно выполняют на </a:t>
            </a:r>
            <a:r>
              <a:rPr lang="ru-RU" sz="8000" dirty="0"/>
              <a:t>платформе </a:t>
            </a:r>
            <a:r>
              <a:rPr lang="en-US" sz="8000" dirty="0" err="1" smtClean="0"/>
              <a:t>Moodl</a:t>
            </a:r>
            <a:r>
              <a:rPr lang="ru-RU" sz="8000" dirty="0" smtClean="0"/>
              <a:t>е:</a:t>
            </a:r>
          </a:p>
          <a:p>
            <a:pPr>
              <a:buFontTx/>
              <a:buChar char="-"/>
            </a:pPr>
            <a:r>
              <a:rPr lang="ru-RU" sz="6400" dirty="0" smtClean="0"/>
              <a:t>а) тесты  (оцениваются самостоятельно);</a:t>
            </a:r>
          </a:p>
          <a:p>
            <a:pPr>
              <a:buFontTx/>
              <a:buChar char="-"/>
            </a:pPr>
            <a:r>
              <a:rPr lang="ru-RU" sz="6400" dirty="0" smtClean="0"/>
              <a:t>б) задания, ситуационные задачи. </a:t>
            </a:r>
          </a:p>
          <a:p>
            <a:pPr>
              <a:buFontTx/>
              <a:buChar char="-"/>
            </a:pPr>
            <a:r>
              <a:rPr lang="ru-RU" sz="7200" i="1" dirty="0" smtClean="0"/>
              <a:t>При необходимости могут связаться с ППС и получить консультацию</a:t>
            </a:r>
          </a:p>
          <a:p>
            <a:pPr>
              <a:buFontTx/>
              <a:buChar char="-"/>
            </a:pPr>
            <a:endParaRPr lang="ru-RU" sz="7200" i="1" dirty="0" smtClean="0"/>
          </a:p>
          <a:p>
            <a:pPr marL="0" indent="0">
              <a:buNone/>
            </a:pPr>
            <a:r>
              <a:rPr lang="ru-RU" sz="8000" i="1" dirty="0" smtClean="0"/>
              <a:t>-  студенты очного формата  </a:t>
            </a:r>
            <a:r>
              <a:rPr lang="ru-RU" sz="8000" dirty="0" smtClean="0"/>
              <a:t>- занимаются с преподавателем в учебной комнате, выполняют </a:t>
            </a:r>
          </a:p>
          <a:p>
            <a:pPr>
              <a:buFontTx/>
              <a:buChar char="-"/>
            </a:pPr>
            <a:r>
              <a:rPr lang="ru-RU" sz="6400" dirty="0"/>
              <a:t>а) тесты  (оцениваются самостоятельно);</a:t>
            </a:r>
          </a:p>
          <a:p>
            <a:pPr>
              <a:buFontTx/>
              <a:buChar char="-"/>
            </a:pPr>
            <a:r>
              <a:rPr lang="ru-RU" sz="6400" dirty="0"/>
              <a:t>б) задания, ситуационные задачи. </a:t>
            </a:r>
          </a:p>
          <a:p>
            <a:pPr>
              <a:buFontTx/>
              <a:buChar char="-"/>
            </a:pPr>
            <a:endParaRPr lang="ru-RU" sz="7200" dirty="0" smtClean="0"/>
          </a:p>
          <a:p>
            <a:endParaRPr lang="ru-RU" sz="7200" dirty="0"/>
          </a:p>
          <a:p>
            <a:endParaRPr lang="ru-RU" sz="7200" dirty="0" smtClean="0"/>
          </a:p>
          <a:p>
            <a:endParaRPr lang="ru-RU" sz="7200" dirty="0"/>
          </a:p>
          <a:p>
            <a:pPr marL="0" indent="0">
              <a:buNone/>
            </a:pPr>
            <a:r>
              <a:rPr lang="ru-RU" sz="7200" dirty="0" smtClean="0"/>
              <a:t> </a:t>
            </a:r>
            <a:endParaRPr lang="en-US" sz="7200" dirty="0" smtClean="0"/>
          </a:p>
          <a:p>
            <a:endParaRPr lang="ru-RU" dirty="0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07504" y="188640"/>
            <a:ext cx="8784976" cy="504056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dirty="0"/>
              <a:t>3. Очно-дистанционный группа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50488" cy="1138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50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692696"/>
            <a:ext cx="8784976" cy="504056"/>
          </a:xfrm>
          <a:solidFill>
            <a:srgbClr val="92D050"/>
          </a:solidFill>
        </p:spPr>
        <p:txBody>
          <a:bodyPr>
            <a:normAutofit/>
          </a:bodyPr>
          <a:lstStyle/>
          <a:p>
            <a:pPr marL="0" indent="0" algn="ctr"/>
            <a:r>
              <a:rPr lang="ru-RU" sz="1800" dirty="0"/>
              <a:t>Организация 3-х или  4-х часового занятия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830816" cy="4608512"/>
          </a:xfrm>
        </p:spPr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pPr marL="0" indent="0">
              <a:buNone/>
            </a:pPr>
            <a:endParaRPr lang="ru-RU" sz="8000" b="1" dirty="0" smtClean="0"/>
          </a:p>
          <a:p>
            <a:pPr marL="0" indent="0">
              <a:buNone/>
            </a:pPr>
            <a:r>
              <a:rPr lang="en-US" sz="8000" b="1" dirty="0" smtClean="0"/>
              <a:t>III</a:t>
            </a:r>
            <a:r>
              <a:rPr lang="ru-RU" sz="8000" b="1" dirty="0" smtClean="0"/>
              <a:t> этап. </a:t>
            </a:r>
            <a:r>
              <a:rPr lang="ru-RU" sz="8000" dirty="0" smtClean="0"/>
              <a:t>Преподаватель + очные студенты + студенты дистанционной </a:t>
            </a:r>
            <a:r>
              <a:rPr lang="ru-RU" sz="8000" dirty="0"/>
              <a:t>формы подключаются к </a:t>
            </a:r>
            <a:r>
              <a:rPr lang="ru-RU" sz="8000" dirty="0" smtClean="0"/>
              <a:t>платформам за 40-45 минут до окончания занятия и </a:t>
            </a:r>
            <a:r>
              <a:rPr lang="ru-RU" sz="8000" dirty="0"/>
              <a:t>вместе </a:t>
            </a:r>
            <a:r>
              <a:rPr lang="ru-RU" sz="8000" dirty="0" smtClean="0"/>
              <a:t>обсуждают </a:t>
            </a:r>
            <a:r>
              <a:rPr lang="ru-RU" sz="8000" dirty="0"/>
              <a:t>выполненные задания и ситуации, проблемные вопросы. </a:t>
            </a:r>
            <a:endParaRPr lang="ru-RU" sz="8000" dirty="0" smtClean="0"/>
          </a:p>
          <a:p>
            <a:pPr marL="0" indent="0">
              <a:buNone/>
            </a:pPr>
            <a:endParaRPr lang="ru-RU" sz="8000" dirty="0" smtClean="0"/>
          </a:p>
          <a:p>
            <a:pPr marL="0" indent="0">
              <a:buNone/>
            </a:pPr>
            <a:endParaRPr lang="ru-RU" sz="8000" dirty="0"/>
          </a:p>
          <a:p>
            <a:pPr marL="0" indent="0">
              <a:buNone/>
            </a:pPr>
            <a:r>
              <a:rPr lang="en-US" sz="8000" b="1" dirty="0"/>
              <a:t>IV</a:t>
            </a:r>
            <a:r>
              <a:rPr lang="ru-RU" sz="8000" b="1" dirty="0"/>
              <a:t> </a:t>
            </a:r>
            <a:r>
              <a:rPr lang="ru-RU" sz="8000" b="1" dirty="0" smtClean="0"/>
              <a:t>этап. Заключительный </a:t>
            </a:r>
            <a:r>
              <a:rPr lang="ru-RU" sz="8000" b="1" dirty="0"/>
              <a:t>этап</a:t>
            </a:r>
            <a:r>
              <a:rPr lang="ru-RU" sz="8000" dirty="0"/>
              <a:t>:  Преподаватель осуществляет обратную  связь  - оценивает ответы,  выставляет </a:t>
            </a:r>
            <a:r>
              <a:rPr lang="ru-RU" sz="8000" dirty="0" smtClean="0"/>
              <a:t>оценки,  домашнее задание.</a:t>
            </a:r>
            <a:endParaRPr lang="ru-RU" sz="8000" dirty="0"/>
          </a:p>
          <a:p>
            <a:pPr>
              <a:buFontTx/>
              <a:buChar char="-"/>
            </a:pPr>
            <a:endParaRPr lang="ru-RU" sz="7200" dirty="0" smtClean="0"/>
          </a:p>
          <a:p>
            <a:pPr>
              <a:buFontTx/>
              <a:buChar char="-"/>
            </a:pPr>
            <a:endParaRPr lang="ru-RU" sz="7200" dirty="0" smtClean="0"/>
          </a:p>
          <a:p>
            <a:endParaRPr lang="ru-RU" sz="7200" dirty="0"/>
          </a:p>
          <a:p>
            <a:endParaRPr lang="ru-RU" sz="7200" dirty="0" smtClean="0"/>
          </a:p>
          <a:p>
            <a:endParaRPr lang="ru-RU" sz="7200" dirty="0"/>
          </a:p>
          <a:p>
            <a:pPr marL="0" indent="0">
              <a:buNone/>
            </a:pPr>
            <a:r>
              <a:rPr lang="ru-RU" sz="7200" dirty="0" smtClean="0"/>
              <a:t> </a:t>
            </a:r>
            <a:endParaRPr lang="en-US" sz="7200" dirty="0" smtClean="0"/>
          </a:p>
          <a:p>
            <a:endParaRPr lang="ru-RU" dirty="0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07504" y="188640"/>
            <a:ext cx="8784976" cy="504056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dirty="0"/>
              <a:t>3. Очно-дистанционный группа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50488" cy="1138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76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2186</TotalTime>
  <Words>1105</Words>
  <Application>Microsoft Office PowerPoint</Application>
  <PresentationFormat>Экран (4:3)</PresentationFormat>
  <Paragraphs>200</Paragraphs>
  <Slides>15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Трек</vt:lpstr>
      <vt:lpstr>Презентация PowerPoint</vt:lpstr>
      <vt:lpstr>Организация образовательного процесса</vt:lpstr>
      <vt:lpstr>Организация образовательного процесса</vt:lpstr>
      <vt:lpstr>Организация 2-х, 3-х, 4-х  часового занятия</vt:lpstr>
      <vt:lpstr>Организация 2-х часового занятия</vt:lpstr>
      <vt:lpstr>Организация 3-х или  4-х часового занятия</vt:lpstr>
      <vt:lpstr>Организация 2-х часового занятия</vt:lpstr>
      <vt:lpstr>Организация 3-х или  4-х часового занятия</vt:lpstr>
      <vt:lpstr>Организация 3-х или  4-х часового занятия</vt:lpstr>
      <vt:lpstr>Организация образовательного процесса в ЭИОС</vt:lpstr>
      <vt:lpstr>Презентация PowerPoint</vt:lpstr>
      <vt:lpstr>Организация образовательного процесса</vt:lpstr>
      <vt:lpstr>Организация образовательного процесса в ЭИОС</vt:lpstr>
      <vt:lpstr>Организация образовательного процесса</vt:lpstr>
      <vt:lpstr>Организация образовательного процесса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104</cp:revision>
  <cp:lastPrinted>2024-09-12T13:29:12Z</cp:lastPrinted>
  <dcterms:created xsi:type="dcterms:W3CDTF">2018-09-26T11:27:43Z</dcterms:created>
  <dcterms:modified xsi:type="dcterms:W3CDTF">2024-09-12T13:45:53Z</dcterms:modified>
</cp:coreProperties>
</file>