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  <p:sldMasterId id="2147483754" r:id="rId2"/>
    <p:sldMasterId id="2147483766" r:id="rId3"/>
    <p:sldMasterId id="2147483824" r:id="rId4"/>
    <p:sldMasterId id="2147483836" r:id="rId5"/>
    <p:sldMasterId id="2147483839" r:id="rId6"/>
    <p:sldMasterId id="2147483851" r:id="rId7"/>
    <p:sldMasterId id="2147483863" r:id="rId8"/>
  </p:sldMasterIdLst>
  <p:notesMasterIdLst>
    <p:notesMasterId r:id="rId59"/>
  </p:notesMasterIdLst>
  <p:handoutMasterIdLst>
    <p:handoutMasterId r:id="rId60"/>
  </p:handoutMasterIdLst>
  <p:sldIdLst>
    <p:sldId id="402" r:id="rId9"/>
    <p:sldId id="899" r:id="rId10"/>
    <p:sldId id="900" r:id="rId11"/>
    <p:sldId id="938" r:id="rId12"/>
    <p:sldId id="942" r:id="rId13"/>
    <p:sldId id="901" r:id="rId14"/>
    <p:sldId id="968" r:id="rId15"/>
    <p:sldId id="969" r:id="rId16"/>
    <p:sldId id="960" r:id="rId17"/>
    <p:sldId id="962" r:id="rId18"/>
    <p:sldId id="963" r:id="rId19"/>
    <p:sldId id="964" r:id="rId20"/>
    <p:sldId id="961" r:id="rId21"/>
    <p:sldId id="965" r:id="rId22"/>
    <p:sldId id="966" r:id="rId23"/>
    <p:sldId id="904" r:id="rId24"/>
    <p:sldId id="905" r:id="rId25"/>
    <p:sldId id="906" r:id="rId26"/>
    <p:sldId id="907" r:id="rId27"/>
    <p:sldId id="912" r:id="rId28"/>
    <p:sldId id="913" r:id="rId29"/>
    <p:sldId id="910" r:id="rId30"/>
    <p:sldId id="908" r:id="rId31"/>
    <p:sldId id="911" r:id="rId32"/>
    <p:sldId id="952" r:id="rId33"/>
    <p:sldId id="915" r:id="rId34"/>
    <p:sldId id="943" r:id="rId35"/>
    <p:sldId id="917" r:id="rId36"/>
    <p:sldId id="920" r:id="rId37"/>
    <p:sldId id="921" r:id="rId38"/>
    <p:sldId id="944" r:id="rId39"/>
    <p:sldId id="922" r:id="rId40"/>
    <p:sldId id="923" r:id="rId41"/>
    <p:sldId id="924" r:id="rId42"/>
    <p:sldId id="925" r:id="rId43"/>
    <p:sldId id="928" r:id="rId44"/>
    <p:sldId id="929" r:id="rId45"/>
    <p:sldId id="930" r:id="rId46"/>
    <p:sldId id="945" r:id="rId47"/>
    <p:sldId id="953" r:id="rId48"/>
    <p:sldId id="955" r:id="rId49"/>
    <p:sldId id="956" r:id="rId50"/>
    <p:sldId id="957" r:id="rId51"/>
    <p:sldId id="958" r:id="rId52"/>
    <p:sldId id="967" r:id="rId53"/>
    <p:sldId id="940" r:id="rId54"/>
    <p:sldId id="896" r:id="rId55"/>
    <p:sldId id="941" r:id="rId56"/>
    <p:sldId id="935" r:id="rId57"/>
    <p:sldId id="936" r:id="rId5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8080"/>
    <a:srgbClr val="009999"/>
    <a:srgbClr val="990033"/>
    <a:srgbClr val="006666"/>
    <a:srgbClr val="000099"/>
    <a:srgbClr val="99CC00"/>
    <a:srgbClr val="339933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96448" autoAdjust="0"/>
  </p:normalViewPr>
  <p:slideViewPr>
    <p:cSldViewPr snapToGrid="0">
      <p:cViewPr varScale="1">
        <p:scale>
          <a:sx n="71" d="100"/>
          <a:sy n="71" d="100"/>
        </p:scale>
        <p:origin x="-1122" y="-96"/>
      </p:cViewPr>
      <p:guideLst>
        <p:guide orient="horz" pos="2168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1680710963762E-2"/>
          <c:y val="6.9919072615923006E-2"/>
          <c:w val="0.61420074135469904"/>
          <c:h val="0.653509040536599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Численность слушателей, всего, чел.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Лист2!$C$3:$H$3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Лист2!$C$4:$H$4</c:f>
              <c:numCache>
                <c:formatCode>General</c:formatCode>
                <c:ptCount val="6"/>
                <c:pt idx="0">
                  <c:v>8109</c:v>
                </c:pt>
                <c:pt idx="1">
                  <c:v>7791</c:v>
                </c:pt>
                <c:pt idx="2">
                  <c:v>7481</c:v>
                </c:pt>
                <c:pt idx="3">
                  <c:v>10972</c:v>
                </c:pt>
                <c:pt idx="4">
                  <c:v>9088</c:v>
                </c:pt>
                <c:pt idx="5">
                  <c:v>10249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shape val="box"/>
        <c:axId val="38209024"/>
        <c:axId val="38210560"/>
        <c:axId val="0"/>
      </c:bar3DChart>
      <c:catAx>
        <c:axId val="3820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210560"/>
        <c:crosses val="autoZero"/>
        <c:auto val="1"/>
        <c:lblAlgn val="ctr"/>
        <c:lblOffset val="100"/>
        <c:noMultiLvlLbl val="0"/>
      </c:catAx>
      <c:valAx>
        <c:axId val="38210560"/>
        <c:scaling>
          <c:orientation val="minMax"/>
          <c:max val="1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209024"/>
        <c:crosses val="autoZero"/>
        <c:crossBetween val="between"/>
        <c:majorUnit val="2000"/>
        <c:minorUnit val="100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9229900538748446"/>
          <c:y val="8.4383538596137023E-2"/>
          <c:w val="0.30770099461251554"/>
          <c:h val="0.3721872265966753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850327532587856E-2"/>
          <c:y val="0.13010425780110821"/>
          <c:w val="0.63478149736482292"/>
          <c:h val="0.650731262758821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Численность слушателей, всего (ПП+ПК), чел.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Лист2!$C$3:$H$3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Лист2!$C$4:$H$4</c:f>
              <c:numCache>
                <c:formatCode>General</c:formatCode>
                <c:ptCount val="6"/>
                <c:pt idx="0">
                  <c:v>8109</c:v>
                </c:pt>
                <c:pt idx="1">
                  <c:v>7791</c:v>
                </c:pt>
                <c:pt idx="2">
                  <c:v>7481</c:v>
                </c:pt>
                <c:pt idx="3">
                  <c:v>10972</c:v>
                </c:pt>
                <c:pt idx="4">
                  <c:v>9088</c:v>
                </c:pt>
                <c:pt idx="5">
                  <c:v>10249</c:v>
                </c:pt>
              </c:numCache>
            </c:numRef>
          </c:val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Госзадание, чел.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numRef>
              <c:f>Лист2!$C$3:$H$3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Лист2!$C$5:$H$5</c:f>
              <c:numCache>
                <c:formatCode>General</c:formatCode>
                <c:ptCount val="6"/>
                <c:pt idx="0">
                  <c:v>1276</c:v>
                </c:pt>
                <c:pt idx="1">
                  <c:v>1225</c:v>
                </c:pt>
                <c:pt idx="2">
                  <c:v>1382</c:v>
                </c:pt>
                <c:pt idx="3">
                  <c:v>1668</c:v>
                </c:pt>
                <c:pt idx="4">
                  <c:v>1638</c:v>
                </c:pt>
                <c:pt idx="5">
                  <c:v>1460</c:v>
                </c:pt>
              </c:numCache>
            </c:numRef>
          </c:val>
        </c:ser>
        <c:ser>
          <c:idx val="2"/>
          <c:order val="2"/>
          <c:tx>
            <c:strRef>
              <c:f>Лист2!$B$6</c:f>
              <c:strCache>
                <c:ptCount val="1"/>
                <c:pt idx="0">
                  <c:v>Численность слушателей, бюджет, всего (ПП+ПК), чел.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numRef>
              <c:f>Лист2!$C$3:$H$3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Лист2!$C$6:$H$6</c:f>
              <c:numCache>
                <c:formatCode>General</c:formatCode>
                <c:ptCount val="6"/>
                <c:pt idx="0">
                  <c:v>1490</c:v>
                </c:pt>
                <c:pt idx="1">
                  <c:v>1473</c:v>
                </c:pt>
                <c:pt idx="2">
                  <c:v>1460</c:v>
                </c:pt>
                <c:pt idx="3">
                  <c:v>1668</c:v>
                </c:pt>
                <c:pt idx="4">
                  <c:v>1683</c:v>
                </c:pt>
                <c:pt idx="5">
                  <c:v>2230</c:v>
                </c:pt>
              </c:numCache>
            </c:numRef>
          </c:val>
        </c:ser>
        <c:ser>
          <c:idx val="3"/>
          <c:order val="3"/>
          <c:tx>
            <c:strRef>
              <c:f>Лист2!$B$7</c:f>
              <c:strCache>
                <c:ptCount val="1"/>
                <c:pt idx="0">
                  <c:v>в т.ч. ПК НДПО</c:v>
                </c:pt>
              </c:strCache>
            </c:strRef>
          </c:tx>
          <c:spPr>
            <a:pattFill prst="wdUpDiag">
              <a:fgClr>
                <a:srgbClr val="FFFFFF"/>
              </a:fgClr>
              <a:bgClr>
                <a:srgbClr val="000000">
                  <a:lumMod val="85000"/>
                  <a:lumOff val="15000"/>
                </a:srgbClr>
              </a:bgClr>
            </a:patt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val>
            <c:numRef>
              <c:f>Лист2!$C$7:$H$7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129472"/>
        <c:axId val="39131008"/>
        <c:axId val="0"/>
      </c:bar3DChart>
      <c:catAx>
        <c:axId val="391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131008"/>
        <c:crosses val="autoZero"/>
        <c:auto val="1"/>
        <c:lblAlgn val="ctr"/>
        <c:lblOffset val="100"/>
        <c:noMultiLvlLbl val="0"/>
      </c:catAx>
      <c:valAx>
        <c:axId val="39131008"/>
        <c:scaling>
          <c:orientation val="minMax"/>
          <c:max val="1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39129472"/>
        <c:crosses val="autoZero"/>
        <c:crossBetween val="between"/>
        <c:majorUnit val="2000"/>
        <c:minorUnit val="100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9683067666000353"/>
          <c:y val="0.23354768153980751"/>
          <c:w val="0.29876262735728287"/>
          <c:h val="0.76645231846019246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77383335557629E-2"/>
          <c:y val="4.137722368037329E-2"/>
          <c:w val="0.58486709818052407"/>
          <c:h val="0.65536089238845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Численность слушателей, всего (ПП+ПК), чел.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Лист2!$C$3:$H$3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Лист2!$C$4:$H$4</c:f>
              <c:numCache>
                <c:formatCode>General</c:formatCode>
                <c:ptCount val="6"/>
                <c:pt idx="0">
                  <c:v>8109</c:v>
                </c:pt>
                <c:pt idx="1">
                  <c:v>7791</c:v>
                </c:pt>
                <c:pt idx="2">
                  <c:v>7481</c:v>
                </c:pt>
                <c:pt idx="3">
                  <c:v>10972</c:v>
                </c:pt>
                <c:pt idx="4">
                  <c:v>9088</c:v>
                </c:pt>
                <c:pt idx="5">
                  <c:v>10249</c:v>
                </c:pt>
              </c:numCache>
            </c:numRef>
          </c:val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Численность слушателей за счет бюджетных ассигнований, всего (ПП+ПК), чел.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numRef>
              <c:f>Лист2!$C$3:$H$3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Лист2!$C$5:$H$5</c:f>
              <c:numCache>
                <c:formatCode>General</c:formatCode>
                <c:ptCount val="6"/>
                <c:pt idx="0">
                  <c:v>1276</c:v>
                </c:pt>
                <c:pt idx="1">
                  <c:v>1225</c:v>
                </c:pt>
                <c:pt idx="2">
                  <c:v>1382</c:v>
                </c:pt>
                <c:pt idx="3">
                  <c:v>1668</c:v>
                </c:pt>
                <c:pt idx="4">
                  <c:v>1638</c:v>
                </c:pt>
                <c:pt idx="5">
                  <c:v>2230</c:v>
                </c:pt>
              </c:numCache>
            </c:numRef>
          </c:val>
        </c:ser>
        <c:ser>
          <c:idx val="2"/>
          <c:order val="2"/>
          <c:tx>
            <c:strRef>
              <c:f>Лист2!$B$6</c:f>
              <c:strCache>
                <c:ptCount val="1"/>
                <c:pt idx="0">
                  <c:v>Численностьслушателей на платной основе, всего (ПП+ПК), чел.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numRef>
              <c:f>Лист2!$C$3:$H$3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Лист2!$C$6:$H$6</c:f>
              <c:numCache>
                <c:formatCode>General</c:formatCode>
                <c:ptCount val="6"/>
                <c:pt idx="0">
                  <c:v>6619</c:v>
                </c:pt>
                <c:pt idx="1">
                  <c:v>6318</c:v>
                </c:pt>
                <c:pt idx="2">
                  <c:v>6021</c:v>
                </c:pt>
                <c:pt idx="3">
                  <c:v>9304</c:v>
                </c:pt>
                <c:pt idx="4">
                  <c:v>7405</c:v>
                </c:pt>
                <c:pt idx="5">
                  <c:v>8019</c:v>
                </c:pt>
              </c:numCache>
            </c:numRef>
          </c:val>
        </c:ser>
        <c:ser>
          <c:idx val="3"/>
          <c:order val="3"/>
          <c:tx>
            <c:strRef>
              <c:f>Лист2!$B$7</c:f>
              <c:strCache>
                <c:ptCount val="1"/>
                <c:pt idx="0">
                  <c:v>в т.ч. ПК НДПО</c:v>
                </c:pt>
              </c:strCache>
            </c:strRef>
          </c:tx>
          <c:spPr>
            <a:pattFill prst="wdUpDiag">
              <a:fgClr>
                <a:srgbClr val="FFFFFF"/>
              </a:fgClr>
              <a:bgClr>
                <a:srgbClr val="000000">
                  <a:lumMod val="85000"/>
                  <a:lumOff val="15000"/>
                </a:srgbClr>
              </a:bgClr>
            </a:patt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val>
            <c:numRef>
              <c:f>Лист2!$C$7:$H$7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562624"/>
        <c:axId val="39847040"/>
        <c:axId val="0"/>
      </c:bar3DChart>
      <c:catAx>
        <c:axId val="3956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47040"/>
        <c:crosses val="autoZero"/>
        <c:auto val="1"/>
        <c:lblAlgn val="ctr"/>
        <c:lblOffset val="100"/>
        <c:noMultiLvlLbl val="0"/>
      </c:catAx>
      <c:valAx>
        <c:axId val="39847040"/>
        <c:scaling>
          <c:orientation val="minMax"/>
          <c:max val="1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562624"/>
        <c:crosses val="autoZero"/>
        <c:crossBetween val="between"/>
        <c:majorUnit val="2000"/>
        <c:minorUnit val="10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6652386672004982"/>
          <c:y val="6.1683799941673959E-2"/>
          <c:w val="0.33347613327995018"/>
          <c:h val="0.827945465150189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hPercent val="100"/>
      <c:rotY val="21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669221733292359"/>
          <c:w val="0.83907292193871463"/>
          <c:h val="0.815250805194560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noFill/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pattFill prst="wdUpDiag">
                <a:fgClr>
                  <a:sysClr val="window" lastClr="FFFFFF"/>
                </a:fgClr>
                <a:bgClr>
                  <a:srgbClr val="FF0000"/>
                </a:bgClr>
              </a:pattFill>
              <a:ln>
                <a:solidFill>
                  <a:srgbClr val="C00000"/>
                </a:solidFill>
              </a:ln>
            </c:spPr>
          </c:dPt>
          <c:dPt>
            <c:idx val="3"/>
            <c:bubble3D val="0"/>
            <c:spPr>
              <a:noFill/>
            </c:spPr>
          </c:dPt>
          <c:dPt>
            <c:idx val="4"/>
            <c:bubble3D val="0"/>
            <c:spPr>
              <a:noFill/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5.8532916238935903E-2"/>
                  <c:y val="1.4876354941629342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Лист1!$C$5:$C$9</c:f>
              <c:strCache>
                <c:ptCount val="5"/>
                <c:pt idx="0">
                  <c:v>бюджет курск</c:v>
                </c:pt>
                <c:pt idx="2">
                  <c:v>коммерция другие территории</c:v>
                </c:pt>
                <c:pt idx="4">
                  <c:v>коммерция другие территории</c:v>
                </c:pt>
              </c:strCache>
            </c:strRef>
          </c:cat>
          <c:val>
            <c:numRef>
              <c:f>Лист1!$D$5:$D$9</c:f>
              <c:numCache>
                <c:formatCode>General</c:formatCode>
                <c:ptCount val="5"/>
                <c:pt idx="0">
                  <c:v>738</c:v>
                </c:pt>
                <c:pt idx="1">
                  <c:v>228</c:v>
                </c:pt>
                <c:pt idx="2">
                  <c:v>27</c:v>
                </c:pt>
                <c:pt idx="3">
                  <c:v>112</c:v>
                </c:pt>
                <c:pt idx="4">
                  <c:v>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hPercent val="100"/>
      <c:rotY val="21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970991396383435"/>
          <c:w val="0.83544396213383909"/>
          <c:h val="0.812233060137400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99FF"/>
              </a:solid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Pt>
            <c:idx val="3"/>
            <c:bubble3D val="0"/>
            <c:spPr>
              <a:pattFill prst="wdUpDiag">
                <a:fgClr>
                  <a:sysClr val="window" lastClr="FFFFFF"/>
                </a:fgClr>
                <a:bgClr>
                  <a:srgbClr val="CC3399"/>
                </a:bgClr>
              </a:pattFill>
              <a:ln>
                <a:solidFill>
                  <a:srgbClr val="CC3399"/>
                </a:solidFill>
              </a:ln>
            </c:spPr>
          </c:dPt>
          <c:dPt>
            <c:idx val="4"/>
            <c:bubble3D val="0"/>
            <c:spPr>
              <a:solidFill>
                <a:srgbClr val="CC3399"/>
              </a:solidFill>
            </c:spPr>
          </c:dPt>
          <c:dLbls>
            <c:dLbl>
              <c:idx val="0"/>
              <c:layout>
                <c:manualLayout>
                  <c:x val="0.22160838621523707"/>
                  <c:y val="9.77083678032338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738 чел. (48,7%)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358229128867359"/>
                  <c:y val="4.0046678956253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255 чел. (16,8%)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8.9750471566368423E-2"/>
                  <c:y val="-0.1041347774330381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101750180284448E-2"/>
                  <c:y val="-0.198536377519719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524 чел. (34,5%)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Лист1!$C$5:$C$9</c:f>
              <c:strCache>
                <c:ptCount val="5"/>
                <c:pt idx="0">
                  <c:v>бюджет курск</c:v>
                </c:pt>
                <c:pt idx="2">
                  <c:v>коммерция другие территории</c:v>
                </c:pt>
                <c:pt idx="4">
                  <c:v>коммерция другие территории</c:v>
                </c:pt>
              </c:strCache>
            </c:strRef>
          </c:cat>
          <c:val>
            <c:numRef>
              <c:f>Лист1!$D$5:$D$9</c:f>
              <c:numCache>
                <c:formatCode>General</c:formatCode>
                <c:ptCount val="5"/>
                <c:pt idx="0">
                  <c:v>738</c:v>
                </c:pt>
                <c:pt idx="1">
                  <c:v>228</c:v>
                </c:pt>
                <c:pt idx="2">
                  <c:v>27</c:v>
                </c:pt>
                <c:pt idx="3">
                  <c:v>112</c:v>
                </c:pt>
                <c:pt idx="4">
                  <c:v>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8045342700221E-2"/>
          <c:y val="3.3900219191302164E-2"/>
          <c:w val="0.88220066077348758"/>
          <c:h val="0.660449573167288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Лист1!$C$60</c:f>
              <c:strCache>
                <c:ptCount val="1"/>
                <c:pt idx="0">
                  <c:v>бюджетные ассигнования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0000CC"/>
              </a:solidFill>
            </a:ln>
          </c:spPr>
          <c:invertIfNegative val="0"/>
          <c:dLbls>
            <c:dLbl>
              <c:idx val="5"/>
              <c:layout>
                <c:manualLayout>
                  <c:x val="2.9837064226095056E-2"/>
                  <c:y val="-2.6079144999922939E-3"/>
                </c:manualLayout>
              </c:layout>
              <c:tx>
                <c:rich>
                  <a:bodyPr/>
                  <a:lstStyle/>
                  <a:p>
                    <a:pPr>
                      <a:defRPr sz="1600" b="1" spc="0" baseline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600" b="1" spc="0" baseline="0" dirty="0" smtClean="0"/>
                      <a:t>21,8</a:t>
                    </a:r>
                    <a:endParaRPr lang="en-US" spc="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spc="-4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Лист1!$D$59:$I$59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Лист1!$D$60:$I$60</c:f>
              <c:numCache>
                <c:formatCode>General</c:formatCode>
                <c:ptCount val="6"/>
                <c:pt idx="0">
                  <c:v>18.37</c:v>
                </c:pt>
                <c:pt idx="1">
                  <c:v>18.91</c:v>
                </c:pt>
                <c:pt idx="2">
                  <c:v>19.52</c:v>
                </c:pt>
                <c:pt idx="3">
                  <c:v>15.2</c:v>
                </c:pt>
                <c:pt idx="4">
                  <c:v>18.5</c:v>
                </c:pt>
                <c:pt idx="5">
                  <c:v>14.6</c:v>
                </c:pt>
              </c:numCache>
            </c:numRef>
          </c:val>
        </c:ser>
        <c:ser>
          <c:idx val="1"/>
          <c:order val="1"/>
          <c:tx>
            <c:strRef>
              <c:f>Лист1!$C$61</c:f>
              <c:strCache>
                <c:ptCount val="1"/>
                <c:pt idx="0">
                  <c:v>в т.ч. ПК НМО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0000CC"/>
              </a:bgClr>
            </a:pattFill>
            <a:ln>
              <a:solidFill>
                <a:srgbClr val="0000CC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1875862421667642E-3"/>
                  <c:y val="-6.1035178407346756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Лист1!$D$59:$I$59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Лист1!$D$61:$I$61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7.2</c:v>
                </c:pt>
              </c:numCache>
            </c:numRef>
          </c:val>
        </c:ser>
        <c:ser>
          <c:idx val="2"/>
          <c:order val="2"/>
          <c:tx>
            <c:strRef>
              <c:f>Лист1!$C$62</c:f>
              <c:strCache>
                <c:ptCount val="1"/>
                <c:pt idx="0">
                  <c:v>на платной основе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rgbClr val="CC0000"/>
              </a:solidFill>
            </a:ln>
          </c:spPr>
          <c:invertIfNegative val="0"/>
          <c:dLbls>
            <c:dLbl>
              <c:idx val="5"/>
              <c:layout>
                <c:manualLayout>
                  <c:x val="0.10189895973237098"/>
                  <c:y val="2.5772280593168318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Лист1!$D$62:$I$62</c:f>
              <c:numCache>
                <c:formatCode>General</c:formatCode>
                <c:ptCount val="6"/>
                <c:pt idx="0">
                  <c:v>81.63</c:v>
                </c:pt>
                <c:pt idx="1">
                  <c:v>81.09</c:v>
                </c:pt>
                <c:pt idx="2">
                  <c:v>80.48</c:v>
                </c:pt>
                <c:pt idx="3">
                  <c:v>84.8</c:v>
                </c:pt>
                <c:pt idx="4">
                  <c:v>81.5</c:v>
                </c:pt>
                <c:pt idx="5">
                  <c:v>70.599999999999994</c:v>
                </c:pt>
              </c:numCache>
            </c:numRef>
          </c:val>
        </c:ser>
        <c:ser>
          <c:idx val="3"/>
          <c:order val="3"/>
          <c:tx>
            <c:strRef>
              <c:f>Лист1!$C$63</c:f>
              <c:strCache>
                <c:ptCount val="1"/>
                <c:pt idx="0">
                  <c:v>в т.ч. ПК НМО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CC0000"/>
              </a:bgClr>
            </a:pattFill>
            <a:ln>
              <a:solidFill>
                <a:srgbClr val="CC0000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0.83562247332712558"/>
                  <c:y val="-0.28376214417257284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14,6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42597702998623554"/>
                  <c:y val="-0.17440021104859699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70,6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2497136854447E-3"/>
                  <c:y val="-7.4489725728541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Лист1!$D$63:$I$63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6241408"/>
        <c:axId val="36242944"/>
      </c:barChart>
      <c:catAx>
        <c:axId val="36241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242944"/>
        <c:crosses val="autoZero"/>
        <c:auto val="1"/>
        <c:lblAlgn val="ctr"/>
        <c:lblOffset val="100"/>
        <c:noMultiLvlLbl val="0"/>
      </c:catAx>
      <c:valAx>
        <c:axId val="36242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ru-RU" sz="1400" b="0" dirty="0" smtClean="0"/>
                  <a:t>%.</a:t>
                </a:r>
                <a:endParaRPr lang="ru-RU" sz="1400" b="0" dirty="0"/>
              </a:p>
            </c:rich>
          </c:tx>
          <c:layout>
            <c:manualLayout>
              <c:xMode val="edge"/>
              <c:yMode val="edge"/>
              <c:x val="0.83632656165577424"/>
              <c:y val="0.766652738351291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50" b="1"/>
            </a:pPr>
            <a:endParaRPr lang="ru-RU"/>
          </a:p>
        </c:txPr>
        <c:crossAx val="3624140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58045342700221E-2"/>
          <c:y val="3.3900219191302164E-2"/>
          <c:w val="0.88220066077348758"/>
          <c:h val="0.660449573167288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Лист1!$C$60</c:f>
              <c:strCache>
                <c:ptCount val="1"/>
                <c:pt idx="0">
                  <c:v>бюджетные ассигнования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0000CC"/>
              </a:solidFill>
            </a:ln>
          </c:spPr>
          <c:invertIfNegative val="0"/>
          <c:dLbls>
            <c:dLbl>
              <c:idx val="5"/>
              <c:layout>
                <c:manualLayout>
                  <c:x val="1.7719491383273309E-2"/>
                  <c:y val="-2.6079144999923E-3"/>
                </c:manualLayout>
              </c:layout>
              <c:tx>
                <c:rich>
                  <a:bodyPr/>
                  <a:lstStyle/>
                  <a:p>
                    <a:pPr>
                      <a:defRPr sz="1600" b="1" spc="0" baseline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sz="1600" b="1" spc="0" baseline="0" dirty="0" smtClean="0"/>
                      <a:t>2230</a:t>
                    </a:r>
                    <a:endParaRPr lang="en-US" spc="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spc="-4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Лист1!$D$59:$I$59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Лист1!$D$60:$I$60</c:f>
              <c:numCache>
                <c:formatCode>General</c:formatCode>
                <c:ptCount val="6"/>
                <c:pt idx="0">
                  <c:v>1490</c:v>
                </c:pt>
                <c:pt idx="1">
                  <c:v>1473</c:v>
                </c:pt>
                <c:pt idx="2">
                  <c:v>1460</c:v>
                </c:pt>
                <c:pt idx="3">
                  <c:v>1668</c:v>
                </c:pt>
                <c:pt idx="4">
                  <c:v>1683</c:v>
                </c:pt>
                <c:pt idx="5">
                  <c:v>1492</c:v>
                </c:pt>
              </c:numCache>
            </c:numRef>
          </c:val>
        </c:ser>
        <c:ser>
          <c:idx val="1"/>
          <c:order val="1"/>
          <c:tx>
            <c:strRef>
              <c:f>Лист1!$C$61</c:f>
              <c:strCache>
                <c:ptCount val="1"/>
                <c:pt idx="0">
                  <c:v>в т.ч. ПК НДПО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0000CC"/>
              </a:bgClr>
            </a:pattFill>
            <a:ln>
              <a:solidFill>
                <a:srgbClr val="0000CC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1875862421667642E-3"/>
                  <c:y val="-6.1035178407346756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Лист1!$D$59:$I$59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Лист1!$D$61:$I$61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738</c:v>
                </c:pt>
              </c:numCache>
            </c:numRef>
          </c:val>
        </c:ser>
        <c:ser>
          <c:idx val="2"/>
          <c:order val="2"/>
          <c:tx>
            <c:strRef>
              <c:f>Лист1!$C$62</c:f>
              <c:strCache>
                <c:ptCount val="1"/>
                <c:pt idx="0">
                  <c:v>на платной основе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rgbClr val="CC0000"/>
              </a:solidFill>
            </a:ln>
          </c:spPr>
          <c:invertIfNegative val="0"/>
          <c:dLbls>
            <c:dLbl>
              <c:idx val="5"/>
              <c:layout>
                <c:manualLayout>
                  <c:x val="6.07823826110323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8019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Лист1!$D$62:$I$62</c:f>
              <c:numCache>
                <c:formatCode>General</c:formatCode>
                <c:ptCount val="6"/>
                <c:pt idx="0">
                  <c:v>6619</c:v>
                </c:pt>
                <c:pt idx="1">
                  <c:v>6318</c:v>
                </c:pt>
                <c:pt idx="2">
                  <c:v>6021</c:v>
                </c:pt>
                <c:pt idx="3">
                  <c:v>9304</c:v>
                </c:pt>
                <c:pt idx="4">
                  <c:v>7405</c:v>
                </c:pt>
                <c:pt idx="5">
                  <c:v>7240</c:v>
                </c:pt>
              </c:numCache>
            </c:numRef>
          </c:val>
        </c:ser>
        <c:ser>
          <c:idx val="3"/>
          <c:order val="3"/>
          <c:tx>
            <c:strRef>
              <c:f>Лист1!$C$63</c:f>
              <c:strCache>
                <c:ptCount val="1"/>
                <c:pt idx="0">
                  <c:v>в т.ч. ПК НДПО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CC0000"/>
              </a:bgClr>
            </a:pattFill>
            <a:ln>
              <a:solidFill>
                <a:srgbClr val="CC0000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0.71227275528969447"/>
                  <c:y val="-0.2811849676859661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1492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994644216445983"/>
                  <c:y val="-0.21515175375805298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7240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2497136854447E-3"/>
                  <c:y val="-7.4489725728541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Лист1!$D$63:$I$63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6358016"/>
        <c:axId val="36359552"/>
      </c:barChart>
      <c:catAx>
        <c:axId val="3635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359552"/>
        <c:crosses val="autoZero"/>
        <c:auto val="1"/>
        <c:lblAlgn val="ctr"/>
        <c:lblOffset val="100"/>
        <c:noMultiLvlLbl val="0"/>
      </c:catAx>
      <c:valAx>
        <c:axId val="36359552"/>
        <c:scaling>
          <c:orientation val="minMax"/>
          <c:max val="12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ru-RU" sz="1400" b="0" dirty="0" smtClean="0"/>
                  <a:t>чел.</a:t>
                </a:r>
                <a:endParaRPr lang="ru-RU" sz="1400" b="0" dirty="0"/>
              </a:p>
            </c:rich>
          </c:tx>
          <c:layout>
            <c:manualLayout>
              <c:xMode val="edge"/>
              <c:yMode val="edge"/>
              <c:x val="0.83114196412402197"/>
              <c:y val="0.761437320014167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50" b="1"/>
            </a:pPr>
            <a:endParaRPr lang="ru-RU"/>
          </a:p>
        </c:txPr>
        <c:crossAx val="36358016"/>
        <c:crosses val="autoZero"/>
        <c:crossBetween val="between"/>
        <c:majorUnit val="2000"/>
        <c:minorUnit val="2000"/>
      </c:valAx>
    </c:plotArea>
    <c:legend>
      <c:legendPos val="b"/>
      <c:layout>
        <c:manualLayout>
          <c:xMode val="edge"/>
          <c:yMode val="edge"/>
          <c:x val="2.6658621373344547E-2"/>
          <c:y val="0.87356881426232114"/>
          <c:w val="0.97017077738028379"/>
          <c:h val="0.12643118573767884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PowerPoint]Лист1'!$D$9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0000CC"/>
              </a:solidFill>
            </a:ln>
          </c:spPr>
          <c:invertIfNegative val="0"/>
          <c:dPt>
            <c:idx val="1"/>
            <c:invertIfNegative val="0"/>
            <c:bubble3D val="0"/>
            <c:spPr>
              <a:pattFill prst="smCheck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2"/>
            <c:invertIfNegative val="0"/>
            <c:bubble3D val="0"/>
            <c:spPr>
              <a:pattFill prst="wdUpDiag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4"/>
            <c:invertIfNegative val="0"/>
            <c:bubble3D val="0"/>
            <c:spPr>
              <a:pattFill prst="smCheck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5"/>
            <c:invertIfNegative val="0"/>
            <c:bubble3D val="0"/>
            <c:spPr>
              <a:pattFill prst="wdUpDiag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7"/>
            <c:invertIfNegative val="0"/>
            <c:bubble3D val="0"/>
            <c:spPr>
              <a:pattFill prst="smCheck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8"/>
            <c:invertIfNegative val="0"/>
            <c:bubble3D val="0"/>
            <c:spPr>
              <a:pattFill prst="wdUpDiag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10"/>
            <c:invertIfNegative val="0"/>
            <c:bubble3D val="0"/>
            <c:spPr>
              <a:pattFill prst="smCheck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11"/>
            <c:invertIfNegative val="0"/>
            <c:bubble3D val="0"/>
            <c:spPr>
              <a:pattFill prst="wdUpDiag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13"/>
            <c:invertIfNegative val="0"/>
            <c:bubble3D val="0"/>
            <c:spPr>
              <a:pattFill prst="smCheck">
                <a:fgClr>
                  <a:srgbClr val="0000CC"/>
                </a:fgClr>
                <a:bgClr>
                  <a:srgbClr val="FFFFFF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14"/>
            <c:invertIfNegative val="0"/>
            <c:bubble3D val="0"/>
            <c:spPr>
              <a:pattFill prst="wdUpDiag">
                <a:fgClr>
                  <a:srgbClr val="0000CC"/>
                </a:fgClr>
                <a:bgClr>
                  <a:schemeClr val="bg1"/>
                </a:bgClr>
              </a:pattFill>
              <a:ln>
                <a:solidFill>
                  <a:srgbClr val="0000CC"/>
                </a:solidFill>
              </a:ln>
            </c:spPr>
          </c:dPt>
          <c:dPt>
            <c:idx val="16"/>
            <c:invertIfNegative val="0"/>
            <c:bubble3D val="0"/>
            <c:spPr>
              <a:pattFill prst="smCheck">
                <a:fgClr>
                  <a:srgbClr val="0000CC"/>
                </a:fgClr>
                <a:bgClr>
                  <a:srgbClr val="FFFFFF"/>
                </a:bgClr>
              </a:pattFill>
              <a:ln>
                <a:solidFill>
                  <a:srgbClr val="0000CC"/>
                </a:solidFill>
              </a:ln>
            </c:spPr>
          </c:dPt>
          <c:dLbls>
            <c:dLbl>
              <c:idx val="16"/>
              <c:layout>
                <c:manualLayout>
                  <c:x val="5.79929463225041E-3"/>
                  <c:y val="-1.636777646205485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PowerPoint]Лист1'!$C$10:$C$26</c:f>
              <c:strCache>
                <c:ptCount val="17"/>
                <c:pt idx="1">
                  <c:v>2012/13</c:v>
                </c:pt>
                <c:pt idx="4">
                  <c:v>2013/14</c:v>
                </c:pt>
                <c:pt idx="7">
                  <c:v>2014/15</c:v>
                </c:pt>
                <c:pt idx="10">
                  <c:v>2015/16</c:v>
                </c:pt>
                <c:pt idx="13">
                  <c:v>2016/17</c:v>
                </c:pt>
                <c:pt idx="16">
                  <c:v>2017/18</c:v>
                </c:pt>
              </c:strCache>
            </c:strRef>
          </c:cat>
          <c:val>
            <c:numRef>
              <c:f>'[Диаграмма в Microsoft PowerPoint]Лист1'!$D$10:$D$26</c:f>
              <c:numCache>
                <c:formatCode>General</c:formatCode>
                <c:ptCount val="17"/>
                <c:pt idx="0">
                  <c:v>211</c:v>
                </c:pt>
                <c:pt idx="1">
                  <c:v>310</c:v>
                </c:pt>
                <c:pt idx="3">
                  <c:v>200</c:v>
                </c:pt>
                <c:pt idx="4">
                  <c:v>311</c:v>
                </c:pt>
                <c:pt idx="6">
                  <c:v>151</c:v>
                </c:pt>
                <c:pt idx="7">
                  <c:v>361</c:v>
                </c:pt>
                <c:pt idx="9">
                  <c:v>116</c:v>
                </c:pt>
                <c:pt idx="10">
                  <c:v>224</c:v>
                </c:pt>
                <c:pt idx="12">
                  <c:v>169</c:v>
                </c:pt>
                <c:pt idx="13">
                  <c:v>157</c:v>
                </c:pt>
                <c:pt idx="15">
                  <c:v>195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PowerPoint]Лист1'!$E$9</c:f>
              <c:strCache>
                <c:ptCount val="1"/>
                <c:pt idx="0">
                  <c:v>платно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rgbClr val="CC0000"/>
              </a:solidFill>
            </a:ln>
          </c:spPr>
          <c:invertIfNegative val="0"/>
          <c:dPt>
            <c:idx val="1"/>
            <c:invertIfNegative val="0"/>
            <c:bubble3D val="0"/>
            <c:spPr>
              <a:pattFill prst="smCheck">
                <a:fgClr>
                  <a:srgbClr val="CC0000"/>
                </a:fgClr>
                <a:bgClr>
                  <a:schemeClr val="bg1"/>
                </a:bgClr>
              </a:pattFill>
              <a:ln>
                <a:solidFill>
                  <a:srgbClr val="CC0000"/>
                </a:solidFill>
              </a:ln>
            </c:spPr>
          </c:dPt>
          <c:dPt>
            <c:idx val="4"/>
            <c:invertIfNegative val="0"/>
            <c:bubble3D val="0"/>
            <c:spPr>
              <a:pattFill prst="smCheck">
                <a:fgClr>
                  <a:srgbClr val="CC0000"/>
                </a:fgClr>
                <a:bgClr>
                  <a:schemeClr val="bg1"/>
                </a:bgClr>
              </a:pattFill>
              <a:ln>
                <a:solidFill>
                  <a:srgbClr val="CC0000"/>
                </a:solidFill>
              </a:ln>
            </c:spPr>
          </c:dPt>
          <c:dPt>
            <c:idx val="7"/>
            <c:invertIfNegative val="0"/>
            <c:bubble3D val="0"/>
            <c:spPr>
              <a:pattFill prst="smCheck">
                <a:fgClr>
                  <a:srgbClr val="CC0000"/>
                </a:fgClr>
                <a:bgClr>
                  <a:schemeClr val="bg1"/>
                </a:bgClr>
              </a:pattFill>
              <a:ln>
                <a:solidFill>
                  <a:srgbClr val="CC0000"/>
                </a:solidFill>
              </a:ln>
            </c:spPr>
          </c:dPt>
          <c:dPt>
            <c:idx val="10"/>
            <c:invertIfNegative val="0"/>
            <c:bubble3D val="0"/>
            <c:spPr>
              <a:pattFill prst="smCheck">
                <a:fgClr>
                  <a:srgbClr val="CC0000"/>
                </a:fgClr>
                <a:bgClr>
                  <a:schemeClr val="bg1"/>
                </a:bgClr>
              </a:pattFill>
              <a:ln>
                <a:solidFill>
                  <a:srgbClr val="CC0000"/>
                </a:solidFill>
              </a:ln>
            </c:spPr>
          </c:dPt>
          <c:dPt>
            <c:idx val="13"/>
            <c:invertIfNegative val="0"/>
            <c:bubble3D val="0"/>
            <c:spPr>
              <a:pattFill prst="smCheck">
                <a:fgClr>
                  <a:srgbClr val="CC0000"/>
                </a:fgClr>
                <a:bgClr>
                  <a:schemeClr val="bg1"/>
                </a:bgClr>
              </a:pattFill>
              <a:ln>
                <a:solidFill>
                  <a:srgbClr val="CC0000"/>
                </a:solidFill>
              </a:ln>
            </c:spPr>
          </c:dPt>
          <c:dPt>
            <c:idx val="14"/>
            <c:invertIfNegative val="0"/>
            <c:bubble3D val="0"/>
            <c:spPr>
              <a:pattFill prst="wdUpDiag">
                <a:fgClr>
                  <a:srgbClr val="CC0000"/>
                </a:fgClr>
                <a:bgClr>
                  <a:schemeClr val="bg1"/>
                </a:bgClr>
              </a:pattFill>
              <a:ln>
                <a:solidFill>
                  <a:srgbClr val="CC0000"/>
                </a:solidFill>
              </a:ln>
            </c:spPr>
          </c:dPt>
          <c:dLbls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PowerPoint]Лист1'!$C$10:$C$26</c:f>
              <c:strCache>
                <c:ptCount val="17"/>
                <c:pt idx="1">
                  <c:v>2012/13</c:v>
                </c:pt>
                <c:pt idx="4">
                  <c:v>2013/14</c:v>
                </c:pt>
                <c:pt idx="7">
                  <c:v>2014/15</c:v>
                </c:pt>
                <c:pt idx="10">
                  <c:v>2015/16</c:v>
                </c:pt>
                <c:pt idx="13">
                  <c:v>2016/17</c:v>
                </c:pt>
                <c:pt idx="16">
                  <c:v>2017/18</c:v>
                </c:pt>
              </c:strCache>
            </c:strRef>
          </c:cat>
          <c:val>
            <c:numRef>
              <c:f>'[Диаграмма в Microsoft PowerPoint]Лист1'!$E$10:$E$26</c:f>
              <c:numCache>
                <c:formatCode>General</c:formatCode>
                <c:ptCount val="17"/>
                <c:pt idx="0">
                  <c:v>29</c:v>
                </c:pt>
                <c:pt idx="1">
                  <c:v>82</c:v>
                </c:pt>
                <c:pt idx="3">
                  <c:v>25</c:v>
                </c:pt>
                <c:pt idx="4">
                  <c:v>93</c:v>
                </c:pt>
                <c:pt idx="6">
                  <c:v>32</c:v>
                </c:pt>
                <c:pt idx="7">
                  <c:v>87</c:v>
                </c:pt>
                <c:pt idx="9">
                  <c:v>43</c:v>
                </c:pt>
                <c:pt idx="10">
                  <c:v>154</c:v>
                </c:pt>
                <c:pt idx="12">
                  <c:v>92</c:v>
                </c:pt>
                <c:pt idx="13">
                  <c:v>117</c:v>
                </c:pt>
                <c:pt idx="15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box"/>
        <c:axId val="117664000"/>
        <c:axId val="117678080"/>
        <c:axId val="0"/>
      </c:bar3DChart>
      <c:catAx>
        <c:axId val="1176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678080"/>
        <c:crosses val="autoZero"/>
        <c:auto val="1"/>
        <c:lblAlgn val="ctr"/>
        <c:lblOffset val="100"/>
        <c:tickMarkSkip val="3"/>
        <c:noMultiLvlLbl val="0"/>
      </c:catAx>
      <c:valAx>
        <c:axId val="1176780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76640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Лист1!$B$32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0066CC"/>
            </a:solidFill>
            <a:ln>
              <a:solidFill>
                <a:srgbClr val="0000CC"/>
              </a:solidFill>
            </a:ln>
          </c:spPr>
          <c:invertIfNegative val="0"/>
          <c:dLbls>
            <c:dLbl>
              <c:idx val="0"/>
              <c:layout>
                <c:manualLayout>
                  <c:x val="7.9916601467864504E-3"/>
                  <c:y val="2.2854728328363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638867155954838E-3"/>
                  <c:y val="-4.5709456656727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9433577977418E-2"/>
                  <c:y val="-2.2854728328363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Лист1!$C$31:$F$31</c:f>
              <c:strCache>
                <c:ptCount val="4"/>
                <c:pt idx="0">
                  <c:v>ординаторы, всего</c:v>
                </c:pt>
                <c:pt idx="1">
                  <c:v>ординаторы, 2-й год</c:v>
                </c:pt>
                <c:pt idx="2">
                  <c:v>ординаторы, 1-й год</c:v>
                </c:pt>
                <c:pt idx="3">
                  <c:v>гос. задание-2018</c:v>
                </c:pt>
              </c:strCache>
            </c:strRef>
          </c:cat>
          <c:val>
            <c:numRef>
              <c:f>Лист1!$C$32:$F$32</c:f>
              <c:numCache>
                <c:formatCode>General</c:formatCode>
                <c:ptCount val="4"/>
                <c:pt idx="0">
                  <c:v>195</c:v>
                </c:pt>
                <c:pt idx="1">
                  <c:v>101</c:v>
                </c:pt>
                <c:pt idx="2">
                  <c:v>94</c:v>
                </c:pt>
                <c:pt idx="3">
                  <c:v>136</c:v>
                </c:pt>
              </c:numCache>
            </c:numRef>
          </c:val>
        </c:ser>
        <c:ser>
          <c:idx val="1"/>
          <c:order val="1"/>
          <c:tx>
            <c:strRef>
              <c:f>Лист1!$B$33</c:f>
              <c:strCache>
                <c:ptCount val="1"/>
                <c:pt idx="0">
                  <c:v>на платной основе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rgbClr val="CC0000"/>
              </a:solidFill>
            </a:ln>
          </c:spPr>
          <c:invertIfNegative val="0"/>
          <c:dLbls>
            <c:dLbl>
              <c:idx val="0"/>
              <c:layout>
                <c:manualLayout>
                  <c:x val="1.0655546862381935E-2"/>
                  <c:y val="-6.8564184985091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8564184985091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55546862381935E-2"/>
                  <c:y val="4.5709456656727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Лист1!$C$31:$F$31</c:f>
              <c:strCache>
                <c:ptCount val="4"/>
                <c:pt idx="0">
                  <c:v>ординаторы, всего</c:v>
                </c:pt>
                <c:pt idx="1">
                  <c:v>ординаторы, 2-й год</c:v>
                </c:pt>
                <c:pt idx="2">
                  <c:v>ординаторы, 1-й год</c:v>
                </c:pt>
                <c:pt idx="3">
                  <c:v>гос. задание-2018</c:v>
                </c:pt>
              </c:strCache>
            </c:strRef>
          </c:cat>
          <c:val>
            <c:numRef>
              <c:f>Лист1!$C$33:$F$33</c:f>
              <c:numCache>
                <c:formatCode>General</c:formatCode>
                <c:ptCount val="4"/>
                <c:pt idx="0">
                  <c:v>291</c:v>
                </c:pt>
                <c:pt idx="1">
                  <c:v>72</c:v>
                </c:pt>
                <c:pt idx="2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40"/>
        <c:shape val="box"/>
        <c:axId val="117853568"/>
        <c:axId val="117855360"/>
        <c:axId val="0"/>
      </c:bar3DChart>
      <c:catAx>
        <c:axId val="117853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855360"/>
        <c:crosses val="autoZero"/>
        <c:auto val="1"/>
        <c:lblAlgn val="ctr"/>
        <c:lblOffset val="100"/>
        <c:noMultiLvlLbl val="0"/>
      </c:catAx>
      <c:valAx>
        <c:axId val="117855360"/>
        <c:scaling>
          <c:orientation val="minMax"/>
          <c:max val="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53568"/>
        <c:crosses val="autoZero"/>
        <c:crossBetween val="between"/>
        <c:majorUnit val="100"/>
        <c:minorUnit val="50"/>
      </c:valAx>
    </c:plotArea>
    <c:legend>
      <c:legendPos val="b"/>
      <c:layout>
        <c:manualLayout>
          <c:xMode val="edge"/>
          <c:yMode val="edge"/>
          <c:x val="0.34737439354626248"/>
          <c:y val="0.90959551269904082"/>
          <c:w val="0.63143946850393706"/>
          <c:h val="8.3717191601049873E-2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0.62223</cdr:x>
      <cdr:y>0.19521</cdr:y>
    </cdr:from>
    <cdr:to>
      <cdr:x>0.63837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27788" y="535490"/>
          <a:ext cx="151200" cy="223187"/>
        </a:xfrm>
        <a:prstGeom xmlns:a="http://schemas.openxmlformats.org/drawingml/2006/main" prst="rect">
          <a:avLst/>
        </a:prstGeom>
        <a:pattFill xmlns:a="http://schemas.openxmlformats.org/drawingml/2006/main" prst="wdUpDiag">
          <a:fgClr>
            <a:schemeClr val="bg1"/>
          </a:fgClr>
          <a:bgClr>
            <a:srgbClr val="009900"/>
          </a:bgClr>
        </a:pattFill>
        <a:ln xmlns:a="http://schemas.openxmlformats.org/drawingml/2006/main" w="127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0.65867</cdr:x>
      <cdr:y>0.64553</cdr:y>
    </cdr:from>
    <cdr:to>
      <cdr:x>0.67481</cdr:x>
      <cdr:y>0.68621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169058" y="1770814"/>
          <a:ext cx="151200" cy="111593"/>
        </a:xfrm>
        <a:prstGeom xmlns:a="http://schemas.openxmlformats.org/drawingml/2006/main" prst="rect">
          <a:avLst/>
        </a:prstGeom>
        <a:pattFill xmlns:a="http://schemas.openxmlformats.org/drawingml/2006/main" prst="wdUpDiag">
          <a:fgClr>
            <a:schemeClr val="bg1"/>
          </a:fgClr>
          <a:bgClr>
            <a:srgbClr val="0000CC"/>
          </a:bgClr>
        </a:pattFill>
        <a:ln xmlns:a="http://schemas.openxmlformats.org/drawingml/2006/main" w="127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0.59314</cdr:x>
      <cdr:y>0.55926</cdr:y>
    </cdr:from>
    <cdr:to>
      <cdr:x>0.60795</cdr:x>
      <cdr:y>0.59863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333269" y="1534151"/>
          <a:ext cx="133200" cy="108000"/>
        </a:xfrm>
        <a:prstGeom xmlns:a="http://schemas.openxmlformats.org/drawingml/2006/main" prst="rect">
          <a:avLst/>
        </a:prstGeom>
        <a:pattFill xmlns:a="http://schemas.openxmlformats.org/drawingml/2006/main" prst="wdUpDiag">
          <a:fgClr>
            <a:schemeClr val="bg1"/>
          </a:fgClr>
          <a:bgClr>
            <a:srgbClr val="0000CC"/>
          </a:bgClr>
        </a:pattFill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0.60998</cdr:x>
      <cdr:y>0.2323</cdr:y>
    </cdr:from>
    <cdr:to>
      <cdr:x>0.6248</cdr:x>
      <cdr:y>0.2743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84739" y="637234"/>
          <a:ext cx="133200" cy="115215"/>
        </a:xfrm>
        <a:prstGeom xmlns:a="http://schemas.openxmlformats.org/drawingml/2006/main" prst="rect">
          <a:avLst/>
        </a:prstGeom>
        <a:pattFill xmlns:a="http://schemas.openxmlformats.org/drawingml/2006/main" prst="wdUpDiag">
          <a:fgClr>
            <a:schemeClr val="bg1"/>
          </a:fgClr>
          <a:bgClr>
            <a:srgbClr val="FF9900"/>
          </a:bgClr>
        </a:pattFill>
        <a:ln xmlns:a="http://schemas.openxmlformats.org/drawingml/2006/main" w="952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04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04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023692-42A5-4F11-B141-6019ABBD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6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04" y="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803"/>
            <a:ext cx="5438140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04" y="9429262"/>
            <a:ext cx="2946384" cy="4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37A1C1-CAF8-451D-9C30-EA70B365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9381" indent="-284377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37510" indent="-2275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92513" indent="-2275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47516" indent="-2275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02521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57524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12528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67531" indent="-2275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9EED9-E16A-449C-89DE-608ABDA0E4A6}" type="slidenum">
              <a:rPr lang="ru-RU" sz="1200">
                <a:solidFill>
                  <a:prstClr val="black"/>
                </a:solidFill>
              </a:rPr>
              <a:pPr eaLnBrk="1" hangingPunct="1"/>
              <a:t>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50136" y="9429518"/>
            <a:ext cx="2946454" cy="49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1" tIns="45750" rIns="91501" bIns="45750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1FFB736-601B-4D24-995F-7C01F56B2D93}" type="slidenum">
              <a:rPr lang="ru-RU" sz="1200">
                <a:solidFill>
                  <a:prstClr val="black"/>
                </a:solidFill>
              </a:rPr>
              <a:pPr algn="r" eaLnBrk="1" hangingPunct="1"/>
              <a:t>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59" y="4713471"/>
            <a:ext cx="5435965" cy="4472110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3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3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3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C43B1-E832-49A4-8790-D2179B789E65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9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3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7A1C1-CAF8-451D-9C30-EA70B3654F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3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84A8-4F4B-486A-8045-F9871168F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CE1C0-1163-4431-92FA-A0FB4005012E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B587B-9B65-4D21-AF30-EADEC1209D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4326B-400B-4496-8A68-ED5B2FBAD2E8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1517-39DD-4514-B373-857B03F9AD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5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7A983-C902-4588-BE46-D457C3AD0AAF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4217A-BA68-4CB7-A7B1-137CF48C8B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2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9C2D-BE1A-4302-A166-920A2666D7F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D653-2E13-4FAA-9A23-ED5611EC17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AC3B-655F-4CAF-98B8-3F68D5AEF9A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D382-C5B6-4B0E-866A-781CA4110D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6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763E-E3EE-4366-80E7-DB4809E1545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6A77-9B7B-4D30-BE09-62ADD5E9EB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8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5E49-C6EA-4568-8B3E-9B93D147345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4799-8DAE-4885-B0C5-095142318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6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D436-3A38-4235-B7B3-07FD7012D9C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B796-05E0-480D-8200-707EE5D5FE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0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9F85-ABA8-45C2-8BC7-DD5B554CA7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4EA4-9149-4588-AC6F-94C7CFDC0C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0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8B1A-E697-40E9-9291-AB7EB729C4C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DF27-28D8-402F-8CEB-AF0EF0B86B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6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AC7A3-27D0-4D40-A314-A06A80660F2B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F00F-3A02-43FB-9B05-1F16D4A3BB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0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0E39-AAE0-47CD-9D78-56CCAF2BA99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EF29-51C0-4CEE-A1EA-7BBFD30DCC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34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2367-985D-423C-88A8-B78D3D8890F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63A0-96D6-4E2C-A8AA-3F426FBCE1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4988-8B05-43EF-B952-11E2040C497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63C9-A97C-4B2B-9F83-DA108347BE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0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9C4E-DA01-4167-B3C7-64B62E252F0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A63D-BD43-4044-9F3E-4280376389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47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CC15-A54D-478C-B6B4-00CA4B833DC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2728E-F420-4E94-9172-3CF512D452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51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7709-D8E2-4326-8F79-5A1E1ADCC7A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E933-824E-4375-A37B-9D9534624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35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1D73-2DF9-4A23-9FAD-D237EDDD151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1DE3-AAA1-4988-83E4-1B31A898C1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76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468313" y="1617663"/>
            <a:ext cx="8229600" cy="510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E4E9E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84188" y="1268413"/>
            <a:ext cx="820896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z="1800" smtClean="0">
              <a:solidFill>
                <a:srgbClr val="E4E9E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 sz="44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E4E9E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E4E9E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3BFD858-099E-4D23-BE20-B890F3D1390A}" type="slidenum">
              <a:rPr lang="en-GB" altLang="ru-RU">
                <a:solidFill>
                  <a:srgbClr val="E4E9EF"/>
                </a:solidFill>
              </a:rPr>
              <a:pPr>
                <a:defRPr/>
              </a:pPr>
              <a:t>‹#›</a:t>
            </a:fld>
            <a:endParaRPr lang="en-GB" altLang="ru-RU">
              <a:solidFill>
                <a:srgbClr val="E4E9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73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EC579-B917-48B3-8078-C025277B20AF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F00F-3A02-43FB-9B05-1F16D4A3BB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9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63431-58EA-443D-A487-C194B728B36A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9D6E-D9B0-48AB-BC44-59EDE04989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6CA31-7391-4F51-A510-93721D57B311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9D6E-D9B0-48AB-BC44-59EDE04989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9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DD9AA-E1F8-4BAA-8E8E-2E3097CF963C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13308-D9FD-4561-A181-6376036A20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4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A49B2-BFF7-47BE-A57A-0F1589EE4A64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07C2F-7357-4759-9D67-F984A1ABE2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3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4C8B4-DC89-40D2-9704-FA86065993A9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B4A4-69E4-4188-9EB6-655DB9F020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2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B5C5A-0BCE-446F-9459-42F023BB7929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ECFB-66FC-492E-8208-C2A919F891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21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B9756-1ABB-425B-80E6-FE6046A19203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F2D5-EAD5-436D-BAD0-E935C0FE20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1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7030B-70C5-4245-928B-95684FF3938F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C5032-8D0A-4304-A6D7-464C47DF5A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33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93F89-70EF-4498-B6E8-A337A7AAF9C0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B587B-9B65-4D21-AF30-EADEC1209D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84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E3E8C-D9B5-4483-9BB3-4495324AFC4D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1517-39DD-4514-B373-857B03F9AD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74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AB814-487A-4BAA-8944-5FA0F1B8BDC3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4217A-BA68-4CB7-A7B1-137CF48C8B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96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84A8-4F4B-486A-8045-F9871168F0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F671D-3CEF-43B1-B066-A8933B8573CA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13308-D9FD-4561-A181-6376036A20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53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AC3B-655F-4CAF-98B8-3F68D5AEF9A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D382-C5B6-4B0E-866A-781CA4110D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13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7A3-27D0-4D40-A314-A06A80660F2B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F00F-3A02-43FB-9B05-1F16D4A3BB0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8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A31-7391-4F51-A510-93721D57B311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D6E-D9B0-48AB-BC44-59EDE049899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7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671D-3CEF-43B1-B066-A8933B8573CA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3308-D9FD-4561-A181-6376036A204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2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3DF9-1DE3-4EF8-AB41-5999CBAC4D83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7C2F-7357-4759-9D67-F984A1ABE25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79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B7C1-350E-4BC4-9255-2A2CF08ACBAB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B4A4-69E4-4188-9EB6-655DB9F0201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11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C9C5-BD7F-49FF-9709-948D15593766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0ECFB-66FC-492E-8208-C2A919F891E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0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56EF-C097-4570-972F-8726CFF3BF35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F2D5-EAD5-436D-BAD0-E935C0FE20A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73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DA2A-CC7A-4234-B189-B8A64D993A8C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5032-8D0A-4304-A6D7-464C47DF5A9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1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E1C0-1163-4431-92FA-A0FB4005012E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587B-9B65-4D21-AF30-EADEC1209DD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53DF9-1DE3-4EF8-AB41-5999CBAC4D83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07C2F-7357-4759-9D67-F984A1ABE2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45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326B-400B-4496-8A68-ED5B2FBAD2E8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1517-39DD-4514-B373-857B03F9AD0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1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A983-C902-4588-BE46-D457C3AD0AAF}" type="datetimeFigureOut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217A-BA68-4CB7-A7B1-137CF48C8B8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18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61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99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05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7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2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2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5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CB7C1-350E-4BC4-9255-2A2CF08ACBAB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B4A4-69E4-4188-9EB6-655DB9F020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43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55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31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2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2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31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0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186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51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5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7C9C5-BD7F-49FF-9709-948D15593766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ECFB-66FC-492E-8208-C2A919F891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48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9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5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60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556EF-C097-4570-972F-8726CFF3BF35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F2D5-EAD5-436D-BAD0-E935C0FE20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9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2DA2A-CC7A-4234-B189-B8A64D993A8C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C5032-8D0A-4304-A6D7-464C47DF5A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4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9251809A-A92C-4D32-B135-85E3A8C2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208A46D1-80D4-4F39-83E4-FAA5872B6CA8}" type="datetimeFigureOut">
              <a:rPr lang="ru-RU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F73F50D-0C72-4794-A157-63666F3173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739E9461-30E3-4172-848D-82FE8393444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3271868-DEB2-4241-AB02-E2B0B6CE08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82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C7F40904-1BE4-4BCD-84DE-FDA0EB3F9721}" type="datetime1">
              <a:rPr lang="ru-RU" smtClean="0">
                <a:solidFill>
                  <a:srgbClr val="000000"/>
                </a:solidFill>
              </a:rPr>
              <a:pPr/>
              <a:t>23.04.2018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F73F50D-0C72-4794-A157-63666F3173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9251809A-A92C-4D32-B135-85E3A8C2CB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51809A-A92C-4D32-B135-85E3A8C2CB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17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0194FC-E0EB-4E00-927D-F26877B268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479C0D-208A-430C-80B5-C9997D0B1E9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84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97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6928" y="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000099"/>
                </a:solidFill>
                <a:latin typeface="+mn-lt"/>
              </a:rPr>
              <a:t>ФГБОУ ВО «Курский государственный </a:t>
            </a:r>
          </a:p>
          <a:p>
            <a:pPr algn="ctr" eaLnBrk="1" hangingPunct="1"/>
            <a:r>
              <a:rPr lang="ru-RU" sz="2000" b="1" dirty="0" smtClean="0">
                <a:solidFill>
                  <a:srgbClr val="000099"/>
                </a:solidFill>
                <a:latin typeface="+mn-lt"/>
              </a:rPr>
              <a:t>медицинский университет» Минздрава России</a:t>
            </a:r>
            <a:endParaRPr lang="ru-RU" sz="2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32054" y="5833048"/>
            <a:ext cx="5311946" cy="10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0066"/>
                </a:solidFill>
                <a:latin typeface="Calibri"/>
              </a:rPr>
              <a:t>   И.Г</a:t>
            </a:r>
            <a:r>
              <a:rPr lang="ru-RU" sz="2800" b="1" dirty="0">
                <a:solidFill>
                  <a:srgbClr val="000066"/>
                </a:solidFill>
                <a:latin typeface="Calibri"/>
              </a:rPr>
              <a:t>. </a:t>
            </a:r>
            <a:r>
              <a:rPr lang="ru-RU" sz="2800" b="1" dirty="0" err="1">
                <a:solidFill>
                  <a:srgbClr val="000066"/>
                </a:solidFill>
                <a:latin typeface="Calibri"/>
              </a:rPr>
              <a:t>Комиссинская</a:t>
            </a:r>
            <a:endParaRPr lang="ru-RU" sz="2800" b="1" dirty="0">
              <a:solidFill>
                <a:srgbClr val="000066"/>
              </a:solidFill>
              <a:latin typeface="Calibri"/>
            </a:endParaRPr>
          </a:p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проректор по непрерывному образованию </a:t>
            </a:r>
          </a:p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и международному сотрудничеству, </a:t>
            </a:r>
          </a:p>
          <a:p>
            <a:pPr algn="ctr" eaLnBrk="1" fontAlgn="auto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д-р </a:t>
            </a:r>
            <a:r>
              <a:rPr lang="ru-RU" sz="2200" b="1" dirty="0">
                <a:solidFill>
                  <a:srgbClr val="000066"/>
                </a:solidFill>
                <a:latin typeface="Calibri"/>
              </a:rPr>
              <a:t>фарм. наук, </a:t>
            </a:r>
            <a:r>
              <a:rPr lang="ru-RU" sz="2200" b="1" dirty="0" smtClean="0">
                <a:solidFill>
                  <a:srgbClr val="000066"/>
                </a:solidFill>
                <a:latin typeface="Calibri"/>
              </a:rPr>
              <a:t>профессор</a:t>
            </a:r>
            <a:endParaRPr lang="ru-RU" sz="2200" b="1" dirty="0">
              <a:solidFill>
                <a:srgbClr val="000066"/>
              </a:solidFill>
              <a:latin typeface="Calibri"/>
            </a:endParaRPr>
          </a:p>
        </p:txBody>
      </p:sp>
      <p:pic>
        <p:nvPicPr>
          <p:cNvPr id="2055" name="Picture 7" descr="C:\Users\user\Desktop\photo (1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247" y="1814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185936" y="996492"/>
            <a:ext cx="9197819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СИСТЕМА НЕПРЕРЫВНОГО МЕДИЦИНСКОГО ОБРАЗОВАНИЯ </a:t>
            </a:r>
          </a:p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 КГМУ: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состояние и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208144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cs typeface="Arial"/>
              </a:rPr>
              <a:t>КОНЦЕПЦИЯ 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cs typeface="Arial"/>
              </a:rPr>
              <a:t>РАЗВИТИЯ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НЕПРЕРЫВНОГО МЕДИЦИНСКОГО И </a:t>
            </a:r>
            <a:r>
              <a:rPr lang="ru-RU" b="1" dirty="0" smtClean="0">
                <a:solidFill>
                  <a:srgbClr val="003399"/>
                </a:solidFill>
                <a:cs typeface="Arial"/>
              </a:rPr>
              <a:t>ФАРМАЦЕВТИЧЕСКОГО ОБРАЗОВАНИЯ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В </a:t>
            </a:r>
            <a:r>
              <a:rPr lang="ru-RU" b="1" dirty="0" smtClean="0">
                <a:solidFill>
                  <a:srgbClr val="003399"/>
                </a:solidFill>
                <a:cs typeface="Arial"/>
              </a:rPr>
              <a:t>РФ НА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ПЕРИОД ДО 2021 ГОДА</a:t>
            </a:r>
          </a:p>
          <a:p>
            <a:pPr algn="ctr"/>
            <a:r>
              <a:rPr lang="ru-RU" i="1" dirty="0" smtClean="0">
                <a:solidFill>
                  <a:srgbClr val="003399"/>
                </a:solidFill>
                <a:cs typeface="Arial"/>
              </a:rPr>
              <a:t>(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утв.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Приказом Минздрава России 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от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21.11.2017 г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. №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926)</a:t>
            </a:r>
            <a:endParaRPr lang="ru-RU" b="1" dirty="0">
              <a:solidFill>
                <a:srgbClr val="003399"/>
              </a:solidFill>
              <a:cs typeface="Arial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152399" y="1013210"/>
            <a:ext cx="8839200" cy="43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400" dirty="0">
                <a:solidFill>
                  <a:srgbClr val="663300"/>
                </a:solidFill>
              </a:rPr>
              <a:t>III. Цель и задачи Концепции</a:t>
            </a:r>
            <a:endParaRPr lang="ru-RU" sz="2400" dirty="0" smtClean="0">
              <a:solidFill>
                <a:srgbClr val="66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940" y="1596224"/>
            <a:ext cx="8592671" cy="30469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</a:pPr>
            <a:r>
              <a:rPr lang="ru-RU" sz="2400" dirty="0" smtClean="0"/>
              <a:t>	Цель </a:t>
            </a:r>
            <a:r>
              <a:rPr lang="ru-RU" sz="2400" dirty="0"/>
              <a:t>Концепции - подготовка высококвалифицированных специалистов здравоохранения, </a:t>
            </a:r>
            <a:r>
              <a:rPr lang="ru-RU" sz="2400" b="1" dirty="0">
                <a:solidFill>
                  <a:srgbClr val="990033"/>
                </a:solidFill>
              </a:rPr>
              <a:t>совершенствование системы дополнительного профессионального образования </a:t>
            </a:r>
            <a:r>
              <a:rPr lang="ru-RU" sz="2400" dirty="0"/>
              <a:t>медицинских и фармацевтических работников, </a:t>
            </a:r>
            <a:r>
              <a:rPr lang="ru-RU" sz="2400" b="1" dirty="0">
                <a:solidFill>
                  <a:srgbClr val="990033"/>
                </a:solidFill>
              </a:rPr>
              <a:t>интеграция инновационных образовательных технологий в медицинское и фармацевтическое образование </a:t>
            </a:r>
            <a:r>
              <a:rPr lang="ru-RU" sz="2400" dirty="0"/>
              <a:t>для обеспечения качества и доступности медицинской помощи населению вне зависимости от места ее оказания.</a:t>
            </a:r>
          </a:p>
        </p:txBody>
      </p:sp>
      <p:sp>
        <p:nvSpPr>
          <p:cNvPr id="6" name="Подзаголовок 27"/>
          <p:cNvSpPr txBox="1">
            <a:spLocks/>
          </p:cNvSpPr>
          <p:nvPr/>
        </p:nvSpPr>
        <p:spPr>
          <a:xfrm>
            <a:off x="0" y="6502907"/>
            <a:ext cx="3630705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КонсультантПлюс</a:t>
            </a:r>
            <a:r>
              <a:rPr lang="ru-RU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www.consultant.ru</a:t>
            </a:r>
            <a:endParaRPr lang="en-US" sz="1400" b="1" i="1" kern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cs typeface="Arial"/>
              </a:rPr>
              <a:t>КОНЦЕПЦИЯ 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cs typeface="Arial"/>
              </a:rPr>
              <a:t>РАЗВИТИЯ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НЕПРЕРЫВНОГО МЕДИЦИНСКОГО И </a:t>
            </a:r>
            <a:r>
              <a:rPr lang="ru-RU" b="1" dirty="0" smtClean="0">
                <a:solidFill>
                  <a:srgbClr val="003399"/>
                </a:solidFill>
                <a:cs typeface="Arial"/>
              </a:rPr>
              <a:t>ФАРМАЦЕВТИЧЕСКОГО ОБРАЗОВАНИЯ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В </a:t>
            </a:r>
            <a:r>
              <a:rPr lang="ru-RU" b="1" dirty="0" smtClean="0">
                <a:solidFill>
                  <a:srgbClr val="003399"/>
                </a:solidFill>
                <a:cs typeface="Arial"/>
              </a:rPr>
              <a:t>РФ НА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ПЕРИОД ДО 2021 ГОДА</a:t>
            </a:r>
          </a:p>
          <a:p>
            <a:pPr algn="ctr"/>
            <a:r>
              <a:rPr lang="ru-RU" i="1" dirty="0" smtClean="0">
                <a:solidFill>
                  <a:srgbClr val="003399"/>
                </a:solidFill>
                <a:cs typeface="Arial"/>
              </a:rPr>
              <a:t>(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утв.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Приказом Минздрава России 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от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21.11.2017 г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. №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926)</a:t>
            </a:r>
            <a:endParaRPr lang="ru-RU" b="1" dirty="0">
              <a:solidFill>
                <a:srgbClr val="003399"/>
              </a:solidFill>
              <a:cs typeface="Arial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152399" y="1013210"/>
            <a:ext cx="8839200" cy="43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663300"/>
                </a:solidFill>
              </a:rPr>
              <a:t>IV. </a:t>
            </a:r>
            <a:r>
              <a:rPr lang="ru-RU" sz="2400" dirty="0">
                <a:solidFill>
                  <a:srgbClr val="663300"/>
                </a:solidFill>
              </a:rPr>
              <a:t>Основные принципы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940" y="1512000"/>
            <a:ext cx="8592671" cy="30469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/>
              <a:t>	Реализация настоящей Концепции основывается на следующих принципах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/>
              <a:t>	</a:t>
            </a:r>
            <a:r>
              <a:rPr lang="ru-RU" sz="2000" b="1" dirty="0">
                <a:solidFill>
                  <a:srgbClr val="990033"/>
                </a:solidFill>
              </a:rPr>
              <a:t>непрерывность образования</a:t>
            </a:r>
            <a:r>
              <a:rPr lang="ru-RU" sz="2000" dirty="0"/>
              <a:t>, предполагающая накопление интеллектуального и профессионального потенциала специалиста в течение всей трудовой деятельности, реализующегося в профессионально-квалификационном и профессионально-должностном росте</a:t>
            </a:r>
            <a:r>
              <a:rPr lang="ru-RU" sz="2000" dirty="0" smtClean="0"/>
              <a:t>;…</a:t>
            </a:r>
            <a:endParaRPr lang="ru-RU" sz="2000" dirty="0"/>
          </a:p>
          <a:p>
            <a:pPr algn="just"/>
            <a:r>
              <a:rPr lang="ru-RU" sz="2000" dirty="0"/>
              <a:t>	</a:t>
            </a:r>
            <a:r>
              <a:rPr lang="ru-RU" sz="2000" b="1" dirty="0">
                <a:solidFill>
                  <a:srgbClr val="990033"/>
                </a:solidFill>
              </a:rPr>
              <a:t>персонификация дополнительного профессионального образования</a:t>
            </a:r>
            <a:r>
              <a:rPr lang="ru-RU" sz="2000" dirty="0"/>
              <a:t>, обеспечивающая возможность выбора траектории профессионального развития, выбора темпа и условий получения знаний в зависимости от индивидуальных потребностей и занимаемой должности;</a:t>
            </a:r>
          </a:p>
          <a:p>
            <a:pPr algn="just"/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990033"/>
                </a:solidFill>
              </a:rPr>
              <a:t>информатизация </a:t>
            </a:r>
            <a:r>
              <a:rPr lang="ru-RU" sz="2000" b="1" dirty="0">
                <a:solidFill>
                  <a:srgbClr val="990033"/>
                </a:solidFill>
              </a:rPr>
              <a:t>образовательного процесса</a:t>
            </a:r>
            <a:r>
              <a:rPr lang="ru-RU" sz="2000" dirty="0"/>
              <a:t>, связанная с широким использованием информационных технологий в процессе постоянного обмена информацией, идеями, опытом, которые доступны и создают возможность обобщать приобретаемые знания</a:t>
            </a:r>
            <a:r>
              <a:rPr lang="ru-RU" sz="2000" dirty="0" smtClean="0"/>
              <a:t>;…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6" name="Подзаголовок 27"/>
          <p:cNvSpPr txBox="1">
            <a:spLocks/>
          </p:cNvSpPr>
          <p:nvPr/>
        </p:nvSpPr>
        <p:spPr>
          <a:xfrm>
            <a:off x="0" y="6502907"/>
            <a:ext cx="3630705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КонсультантПлюс</a:t>
            </a:r>
            <a:r>
              <a:rPr lang="ru-RU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www.consultant.ru</a:t>
            </a:r>
            <a:endParaRPr lang="en-US" sz="1400" b="1" i="1" kern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cs typeface="Arial"/>
              </a:rPr>
              <a:t>КОНЦЕПЦИЯ 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cs typeface="Arial"/>
              </a:rPr>
              <a:t>РАЗВИТИЯ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НЕПРЕРЫВНОГО МЕДИЦИНСКОГО И </a:t>
            </a:r>
            <a:r>
              <a:rPr lang="ru-RU" b="1" dirty="0" smtClean="0">
                <a:solidFill>
                  <a:srgbClr val="003399"/>
                </a:solidFill>
                <a:cs typeface="Arial"/>
              </a:rPr>
              <a:t>ФАРМАЦЕВТИЧЕСКОГО ОБРАЗОВАНИЯ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В </a:t>
            </a:r>
            <a:r>
              <a:rPr lang="ru-RU" b="1" dirty="0" smtClean="0">
                <a:solidFill>
                  <a:srgbClr val="003399"/>
                </a:solidFill>
                <a:cs typeface="Arial"/>
              </a:rPr>
              <a:t>РФ НА </a:t>
            </a:r>
            <a:r>
              <a:rPr lang="ru-RU" b="1" dirty="0">
                <a:solidFill>
                  <a:srgbClr val="003399"/>
                </a:solidFill>
                <a:cs typeface="Arial"/>
              </a:rPr>
              <a:t>ПЕРИОД ДО 2021 ГОДА</a:t>
            </a:r>
          </a:p>
          <a:p>
            <a:pPr algn="ctr"/>
            <a:r>
              <a:rPr lang="ru-RU" i="1" dirty="0" smtClean="0">
                <a:solidFill>
                  <a:srgbClr val="003399"/>
                </a:solidFill>
                <a:cs typeface="Arial"/>
              </a:rPr>
              <a:t>(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утв.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Приказом Минздрава России 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от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21.11.2017 г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. №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926)</a:t>
            </a:r>
            <a:endParaRPr lang="ru-RU" b="1" dirty="0">
              <a:solidFill>
                <a:srgbClr val="003399"/>
              </a:solidFill>
              <a:cs typeface="Arial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152399" y="1013210"/>
            <a:ext cx="8839200" cy="43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400" dirty="0">
                <a:solidFill>
                  <a:srgbClr val="663300"/>
                </a:solidFill>
              </a:rPr>
              <a:t>VI. </a:t>
            </a:r>
            <a:r>
              <a:rPr lang="ru-RU" sz="2400" dirty="0">
                <a:solidFill>
                  <a:srgbClr val="663300"/>
                </a:solidFill>
              </a:rPr>
              <a:t>Реализация Концепции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940" y="1512000"/>
            <a:ext cx="8592671" cy="30469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2200" dirty="0">
                <a:solidFill>
                  <a:srgbClr val="000000"/>
                </a:solidFill>
              </a:rPr>
              <a:t>	Государственная политика в сфере непрерывного медицинского и фармацевтического образования проводится на основе государственной программы Российской Федерации "Развитие здравоохранения", приоритетного проекта "Обеспечение здравоохранения квалифицированными специалистами</a:t>
            </a:r>
            <a:r>
              <a:rPr lang="ru-RU" sz="2200" dirty="0" smtClean="0">
                <a:solidFill>
                  <a:srgbClr val="000000"/>
                </a:solidFill>
              </a:rPr>
              <a:t>"…</a:t>
            </a:r>
            <a:endParaRPr lang="ru-RU" sz="2200" dirty="0">
              <a:solidFill>
                <a:srgbClr val="000000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ru-RU" sz="2200" dirty="0">
                <a:solidFill>
                  <a:srgbClr val="000000"/>
                </a:solidFill>
              </a:rPr>
              <a:t>	</a:t>
            </a:r>
            <a:r>
              <a:rPr lang="ru-RU" sz="2200" b="1" dirty="0">
                <a:solidFill>
                  <a:srgbClr val="990033"/>
                </a:solidFill>
              </a:rPr>
              <a:t>Органы государственной власти субъектов Российской Федерации учитывают положения настоящей Концепции при разработке и реализации региональных программ социально-экономического развития и программ развития </a:t>
            </a:r>
            <a:r>
              <a:rPr lang="ru-RU" sz="2200" b="1" dirty="0" smtClean="0">
                <a:solidFill>
                  <a:srgbClr val="990033"/>
                </a:solidFill>
              </a:rPr>
              <a:t>здравоохранения</a:t>
            </a:r>
            <a:r>
              <a:rPr lang="ru-RU" sz="2200" dirty="0" smtClean="0">
                <a:solidFill>
                  <a:srgbClr val="000000"/>
                </a:solidFill>
              </a:rPr>
              <a:t>…</a:t>
            </a:r>
            <a:endParaRPr lang="ru-RU" sz="2200" dirty="0">
              <a:solidFill>
                <a:srgbClr val="000000"/>
              </a:solidFill>
            </a:endParaRPr>
          </a:p>
          <a:p>
            <a:pPr algn="just">
              <a:lnSpc>
                <a:spcPct val="114000"/>
              </a:lnSpc>
            </a:pP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6" name="Подзаголовок 27"/>
          <p:cNvSpPr txBox="1">
            <a:spLocks/>
          </p:cNvSpPr>
          <p:nvPr/>
        </p:nvSpPr>
        <p:spPr>
          <a:xfrm>
            <a:off x="0" y="6502907"/>
            <a:ext cx="3630705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КонсультантПлюс</a:t>
            </a:r>
            <a:r>
              <a:rPr lang="ru-RU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www.consultant.ru</a:t>
            </a:r>
            <a:endParaRPr lang="en-US" sz="1400" b="1" i="1" kern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700" y="107964"/>
            <a:ext cx="9143999" cy="10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lnSpc>
                <a:spcPct val="90000"/>
              </a:lnSpc>
            </a:pPr>
            <a:r>
              <a:rPr lang="ru-RU" sz="2300" b="1" dirty="0">
                <a:solidFill>
                  <a:srgbClr val="003399"/>
                </a:solidFill>
                <a:cs typeface="Arial"/>
              </a:rPr>
              <a:t>П А С П О Р Т</a:t>
            </a:r>
          </a:p>
          <a:p>
            <a:pPr algn="ctr">
              <a:lnSpc>
                <a:spcPct val="90000"/>
              </a:lnSpc>
            </a:pPr>
            <a:r>
              <a:rPr lang="ru-RU" sz="2300" b="1" dirty="0">
                <a:solidFill>
                  <a:srgbClr val="003399"/>
                </a:solidFill>
                <a:cs typeface="Arial"/>
              </a:rPr>
              <a:t>приоритетного проекта «Развитие экспортного потенциала российской системы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образования»</a:t>
            </a:r>
          </a:p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003399"/>
                </a:solidFill>
                <a:cs typeface="Arial"/>
              </a:rPr>
              <a:t>(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утв. президиумом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Совета при 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Президенте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РФ по 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стратегическому развитию</a:t>
            </a:r>
          </a:p>
          <a:p>
            <a:pPr algn="ctr">
              <a:lnSpc>
                <a:spcPct val="90000"/>
              </a:lnSpc>
            </a:pPr>
            <a:r>
              <a:rPr lang="ru-RU" i="1" dirty="0">
                <a:solidFill>
                  <a:srgbClr val="003399"/>
                </a:solidFill>
                <a:cs typeface="Arial"/>
              </a:rPr>
              <a:t>и приоритетным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проектам (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протокол от </a:t>
            </a:r>
            <a:r>
              <a:rPr lang="en-US" i="1" dirty="0" smtClean="0">
                <a:solidFill>
                  <a:srgbClr val="003399"/>
                </a:solidFill>
                <a:cs typeface="Arial"/>
              </a:rPr>
              <a:t>30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 мая </a:t>
            </a:r>
            <a:r>
              <a:rPr lang="en-US" i="1" dirty="0" smtClean="0">
                <a:solidFill>
                  <a:srgbClr val="003399"/>
                </a:solidFill>
                <a:cs typeface="Arial"/>
              </a:rPr>
              <a:t>2017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 г.</a:t>
            </a:r>
            <a:r>
              <a:rPr lang="en-US" i="1" dirty="0" smtClean="0">
                <a:solidFill>
                  <a:srgbClr val="003399"/>
                </a:solidFill>
                <a:cs typeface="Arial"/>
              </a:rPr>
              <a:t>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№</a:t>
            </a:r>
            <a:r>
              <a:rPr lang="en-US" i="1" dirty="0" smtClean="0">
                <a:solidFill>
                  <a:srgbClr val="003399"/>
                </a:solidFill>
                <a:cs typeface="Arial"/>
              </a:rPr>
              <a:t> 6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))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1800" b="1" dirty="0">
                <a:solidFill>
                  <a:srgbClr val="660066"/>
                </a:solidFill>
                <a:cs typeface="Arial"/>
              </a:rPr>
              <a:t>2. Содержание приоритетного проекта</a:t>
            </a:r>
          </a:p>
          <a:p>
            <a:pPr algn="ctr">
              <a:lnSpc>
                <a:spcPct val="90000"/>
              </a:lnSpc>
            </a:pPr>
            <a:endParaRPr lang="ru-RU" sz="2300" b="1" dirty="0" smtClean="0">
              <a:solidFill>
                <a:srgbClr val="003399"/>
              </a:solidFill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38686"/>
              </p:ext>
            </p:extLst>
          </p:nvPr>
        </p:nvGraphicFramePr>
        <p:xfrm>
          <a:off x="106499" y="1898470"/>
          <a:ext cx="8956401" cy="4117390"/>
        </p:xfrm>
        <a:graphic>
          <a:graphicData uri="http://schemas.openxmlformats.org/drawingml/2006/table">
            <a:tbl>
              <a:tblPr/>
              <a:tblGrid>
                <a:gridCol w="1089541"/>
                <a:gridCol w="2070847"/>
                <a:gridCol w="820271"/>
                <a:gridCol w="887506"/>
                <a:gridCol w="430306"/>
                <a:gridCol w="416858"/>
                <a:gridCol w="485892"/>
                <a:gridCol w="401614"/>
                <a:gridCol w="484094"/>
                <a:gridCol w="451327"/>
                <a:gridCol w="465594"/>
                <a:gridCol w="485408"/>
                <a:gridCol w="46714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4" spc="-2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Цель проекта</a:t>
                      </a:r>
                      <a:endParaRPr lang="ru-RU" sz="1454" spc="-2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54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Увеличение доли </a:t>
                      </a:r>
                      <a:r>
                        <a:rPr lang="ru-RU" sz="1454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несырьевого</a:t>
                      </a:r>
                      <a:r>
                        <a:rPr lang="ru-RU" sz="1454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экспорта РФ за счет повышения привлекательности российского образования на международном</a:t>
                      </a:r>
                      <a:r>
                        <a:rPr lang="ru-RU" sz="1454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54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образовательном рынке.</a:t>
                      </a:r>
                      <a:endParaRPr lang="ru-RU" sz="1454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spc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1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Показатели проекта и их значения по годам</a:t>
                      </a:r>
                      <a:r>
                        <a:rPr lang="ru-RU" sz="1400" spc="-2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37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39370" marR="3937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Тип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показа-теля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Базовое </a:t>
                      </a:r>
                      <a:r>
                        <a:rPr lang="ru-RU" sz="1400" spc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значение</a:t>
                      </a: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Период, год</a:t>
                      </a:r>
                    </a:p>
                  </a:txBody>
                  <a:tcPr marL="39370" marR="3937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2025</a:t>
                      </a: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8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иностранных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слушателей онлайн-курсов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в том числе на русском языке, предлагаемых российскими образовательными организациями &lt;****&gt;, (млн. чел.)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Второй уровень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2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16000" y="432000"/>
            <a:ext cx="4274820" cy="5880811"/>
            <a:chOff x="216000" y="432000"/>
            <a:chExt cx="4274820" cy="5880811"/>
          </a:xfrm>
        </p:grpSpPr>
        <p:pic>
          <p:nvPicPr>
            <p:cNvPr id="2050" name="Picture 2" descr="C:\Users\user\Desktop\письмо_координатор-3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00" y="432000"/>
              <a:ext cx="4274820" cy="588081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1785937" y="2952752"/>
              <a:ext cx="1257300" cy="95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638300" y="3460752"/>
              <a:ext cx="2262188" cy="95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714375" y="3643314"/>
              <a:ext cx="1747838" cy="95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680000" y="432000"/>
            <a:ext cx="4274820" cy="5879135"/>
            <a:chOff x="4680000" y="432000"/>
            <a:chExt cx="4274820" cy="5879135"/>
          </a:xfrm>
        </p:grpSpPr>
        <p:pic>
          <p:nvPicPr>
            <p:cNvPr id="2051" name="Picture 3" descr="C:\Users\user\Desktop\письмо-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00" y="432000"/>
              <a:ext cx="4274820" cy="587913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733958" y="3217069"/>
              <a:ext cx="1656000" cy="2143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6495833" y="3714752"/>
              <a:ext cx="976530" cy="95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5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241326"/>
              </p:ext>
            </p:extLst>
          </p:nvPr>
        </p:nvGraphicFramePr>
        <p:xfrm>
          <a:off x="107577" y="1385047"/>
          <a:ext cx="8915399" cy="5379887"/>
        </p:xfrm>
        <a:graphic>
          <a:graphicData uri="http://schemas.openxmlformats.org/drawingml/2006/table">
            <a:tbl>
              <a:tblPr firstRow="1" firstCol="1" bandRow="1"/>
              <a:tblGrid>
                <a:gridCol w="443753"/>
                <a:gridCol w="6489182"/>
                <a:gridCol w="637760"/>
                <a:gridCol w="712693"/>
                <a:gridCol w="632011"/>
              </a:tblGrid>
              <a:tr h="3612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Наименование ВУЗа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Количество, всего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Доля от Итого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ранг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"Северо-Западный государственный медицинский университет им. И.И. Мечникова"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"Новосибирский государственный медицинский университет"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"Российский национальный исследовательский медицинский университет им. Н.И. Пирогова"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9,61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"Первый Санкт-Петербургский государственный медицинский университет им. академика И.П. Павлова"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6,55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"Алтайский государственный медицинский университет"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6,23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ФГАОУ ВО Первый Московский государственный медицинский университет им. И.М. Сеченова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6,23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"Северо-Осетинская государственная медицинская академия"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5,91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"Иркутский государственный медицинский университет"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3,27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"Омский государственный медицинский университет"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2,99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ФГБОУ ВО "Курский государственный медицинский университет"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35=36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2840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256" marR="34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700" y="107964"/>
            <a:ext cx="9143999" cy="10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C00000"/>
                </a:solidFill>
                <a:cs typeface="Arial"/>
              </a:rPr>
              <a:t>Ранжированная численность иностранных граждан, прошедших обучение по программам дополнительного профессионального образования в образовательных организациях Минздрава России </a:t>
            </a:r>
            <a:endParaRPr lang="ru-RU" sz="2000" b="1" dirty="0" smtClean="0">
              <a:solidFill>
                <a:srgbClr val="C00000"/>
              </a:solidFill>
              <a:cs typeface="Arial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cs typeface="Arial"/>
              </a:rPr>
              <a:t>в </a:t>
            </a:r>
            <a:r>
              <a:rPr lang="ru-RU" sz="2000" b="1" dirty="0">
                <a:solidFill>
                  <a:srgbClr val="C00000"/>
                </a:solidFill>
                <a:cs typeface="Arial"/>
              </a:rPr>
              <a:t>2015-17 гг.</a:t>
            </a:r>
            <a:endParaRPr lang="ru-RU" sz="2000" b="1" dirty="0" smtClean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4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ый треугольник 14"/>
          <p:cNvSpPr/>
          <p:nvPr/>
        </p:nvSpPr>
        <p:spPr>
          <a:xfrm>
            <a:off x="6720780" y="1956835"/>
            <a:ext cx="1533788" cy="1791693"/>
          </a:xfrm>
          <a:prstGeom prst="rtTriangle">
            <a:avLst/>
          </a:prstGeom>
          <a:solidFill>
            <a:srgbClr val="00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64" y="1533499"/>
            <a:ext cx="1264455" cy="454597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Дата </a:t>
            </a:r>
          </a:p>
          <a:p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выдачи</a:t>
            </a:r>
            <a:endParaRPr lang="ru-RU" sz="1200" b="1" i="1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80000" y="688651"/>
            <a:ext cx="4446000" cy="905166"/>
          </a:xfrm>
          <a:prstGeom prst="rect">
            <a:avLst/>
          </a:prstGeom>
          <a:noFill/>
        </p:spPr>
        <p:txBody>
          <a:bodyPr wrap="square" lIns="18000" rIns="36000" rtlCol="0">
            <a:noAutofit/>
          </a:bodyPr>
          <a:lstStyle/>
          <a:p>
            <a:pPr>
              <a:lnSpc>
                <a:spcPct val="95000"/>
              </a:lnSpc>
            </a:pPr>
            <a:r>
              <a:rPr lang="ru-RU" sz="125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Пр. МЗ РФ от </a:t>
            </a:r>
            <a:r>
              <a:rPr lang="en-US" sz="12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02.06.2016 </a:t>
            </a:r>
            <a:r>
              <a:rPr lang="en-US" sz="125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 334</a:t>
            </a:r>
            <a:r>
              <a:rPr lang="ru-RU" sz="12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 </a:t>
            </a:r>
            <a:r>
              <a:rPr lang="ru-RU" sz="125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250" spc="-3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утверждении Положения об </a:t>
            </a:r>
            <a:r>
              <a:rPr lang="ru-RU" sz="125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аккредитации специалистов»</a:t>
            </a:r>
          </a:p>
          <a:p>
            <a:pPr>
              <a:lnSpc>
                <a:spcPct val="95000"/>
              </a:lnSpc>
            </a:pPr>
            <a:r>
              <a:rPr lang="ru-RU" sz="125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Пр. МЗ РФ от </a:t>
            </a:r>
            <a:r>
              <a:rPr lang="en-US" sz="12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2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2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.06.2016 </a:t>
            </a:r>
            <a:r>
              <a:rPr lang="en-US" sz="125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2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52н </a:t>
            </a:r>
            <a:r>
              <a:rPr lang="ru-RU" sz="1250" spc="-3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 утверждении порядка выдачи свидетельства об аккредитации специалиста, формы свидетельства об аккредитации специалиста и технических требований к </a:t>
            </a:r>
            <a:r>
              <a:rPr lang="ru-RU" sz="125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нему»</a:t>
            </a:r>
            <a:endParaRPr lang="ru-RU" sz="1250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</a:pPr>
            <a:endParaRPr lang="ru-RU" sz="1250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06614"/>
            <a:ext cx="3600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СЕРТИФИКАЦИЯ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06614"/>
            <a:ext cx="3600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АККРЕДИТАЦИЯ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812398" y="234905"/>
            <a:ext cx="1440160" cy="52891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</a:rPr>
              <a:t>2016</a:t>
            </a:r>
            <a:r>
              <a:rPr lang="ru-RU" b="1" dirty="0" smtClean="0">
                <a:solidFill>
                  <a:prstClr val="black"/>
                </a:solidFill>
              </a:rPr>
              <a:t> 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5528" y="1988096"/>
            <a:ext cx="2152416" cy="176911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6516" y="1983077"/>
            <a:ext cx="1354263" cy="1769114"/>
          </a:xfrm>
          <a:prstGeom prst="rect">
            <a:avLst/>
          </a:prstGeom>
          <a:solidFill>
            <a:srgbClr val="00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4067944" y="1990480"/>
            <a:ext cx="1308806" cy="1762448"/>
          </a:xfrm>
          <a:prstGeom prst="rtTriangl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4067940" y="1987314"/>
            <a:ext cx="1308807" cy="1766233"/>
          </a:xfrm>
          <a:prstGeom prst="rtTriangle">
            <a:avLst/>
          </a:prstGeom>
          <a:solidFill>
            <a:srgbClr val="00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6720779" y="1956834"/>
            <a:ext cx="1533787" cy="179169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7696566" y="2391347"/>
            <a:ext cx="1944000" cy="8280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067939" y="1760797"/>
            <a:ext cx="6" cy="23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45" idx="0"/>
          </p:cNvCxnSpPr>
          <p:nvPr/>
        </p:nvCxnSpPr>
        <p:spPr>
          <a:xfrm>
            <a:off x="5376750" y="2204864"/>
            <a:ext cx="0" cy="19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732240" y="1833346"/>
            <a:ext cx="1" cy="2319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3517" y="4469069"/>
            <a:ext cx="1030101" cy="22722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«Основы </a:t>
            </a:r>
            <a:r>
              <a:rPr lang="ru-RU" sz="125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законода-тельства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РФ об </a:t>
            </a:r>
            <a:r>
              <a:rPr lang="ru-RU" sz="12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охране здоровья </a:t>
            </a:r>
            <a:r>
              <a:rPr lang="ru-RU" sz="12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граждан» </a:t>
            </a:r>
            <a:r>
              <a:rPr lang="ru-RU" sz="13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утв. ВС РФ 22.07.1993 </a:t>
            </a:r>
          </a:p>
          <a:p>
            <a:pPr algn="ctr">
              <a:lnSpc>
                <a:spcPct val="95000"/>
              </a:lnSpc>
            </a:pPr>
            <a:r>
              <a:rPr lang="ru-RU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N 5487-1</a:t>
            </a:r>
            <a:r>
              <a:rPr lang="ru-RU" sz="13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Ст. 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0504" y="4469069"/>
            <a:ext cx="984920" cy="2272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7200" rIns="720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Пр. МЗ МП </a:t>
            </a:r>
            <a:r>
              <a:rPr lang="ru-RU" sz="12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РФ от 19.12.1994 </a:t>
            </a:r>
            <a:endParaRPr lang="ru-RU" sz="1200" b="1" dirty="0" smtClean="0">
              <a:solidFill>
                <a:srgbClr val="00234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N 286 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«Положение «О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порядке допуска к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осуществле-нию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профес-сиональной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(медицинской и </a:t>
            </a:r>
            <a:r>
              <a:rPr lang="ru-RU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фармацев-тической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100" spc="-2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деятельности»</a:t>
            </a:r>
            <a:endParaRPr lang="ru-RU" sz="1100" spc="-2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4665" y="4469069"/>
            <a:ext cx="984920" cy="22722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sz="13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ФЗ от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21.11.2011 N 323-ФЗ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основах охраны здоровья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граждан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РФ»</a:t>
            </a:r>
          </a:p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Ст. 69;</a:t>
            </a:r>
          </a:p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Ст.100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131840" y="3757218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16001" y="4725143"/>
            <a:ext cx="1908128" cy="20162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sz="13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Пр. МЗ РФ от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29.11.2012 N 982н</a:t>
            </a:r>
          </a:p>
          <a:p>
            <a:pPr algn="ctr">
              <a:lnSpc>
                <a:spcPct val="95000"/>
              </a:lnSpc>
            </a:pPr>
            <a:r>
              <a:rPr lang="ru-RU" sz="120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 утверждении </a:t>
            </a:r>
            <a:r>
              <a:rPr lang="ru-RU" sz="1200" spc="-3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условий и порядка выдачи сертификата специалиста медицинским и </a:t>
            </a:r>
            <a:r>
              <a:rPr lang="ru-RU" sz="120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фармацевтическим работникам</a:t>
            </a:r>
            <a:r>
              <a:rPr lang="ru-RU" sz="1200" spc="-3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формы и технических требований сертификата </a:t>
            </a:r>
            <a:r>
              <a:rPr lang="ru-RU" sz="120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специалиста»</a:t>
            </a:r>
            <a:endParaRPr lang="ru-RU" sz="1200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87114" y="4158036"/>
            <a:ext cx="1296144" cy="279076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31.12.2020 г.</a:t>
            </a: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92000" y="4725143"/>
            <a:ext cx="2844496" cy="20162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3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ФЗ </a:t>
            </a:r>
            <a:r>
              <a:rPr lang="ru-RU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от 21.11.2011 N 323-ФЗ </a:t>
            </a:r>
            <a:endParaRPr lang="ru-RU" sz="1300" b="1" dirty="0" smtClean="0">
              <a:solidFill>
                <a:srgbClr val="00234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(в ред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от 29.12.2015 </a:t>
            </a:r>
            <a:r>
              <a:rPr lang="en-US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N 389-</a:t>
            </a:r>
            <a:r>
              <a:rPr lang="ru-RU" sz="13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ФЗ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основах охраны здоровья граждан в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РФ», 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Ст.100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30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300" spc="-3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 утверждении сроков и этапов аккредитации специалистов, а также категорий лиц, имеющих медицинское, фармацевтическое или иное образование и подлежащих аккредитации </a:t>
            </a:r>
            <a:r>
              <a:rPr lang="ru-RU" sz="1300" spc="-3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специалистов»</a:t>
            </a:r>
            <a:r>
              <a:rPr lang="ru-RU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b="1" dirty="0" smtClean="0">
              <a:solidFill>
                <a:srgbClr val="00234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ru-RU" sz="1300" b="1" dirty="0" smtClean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ru-RU" sz="1300" b="1" dirty="0">
                <a:solidFill>
                  <a:srgbClr val="002346"/>
                </a:solidFill>
                <a:latin typeface="Arial" pitchFamily="34" charset="0"/>
                <a:cs typeface="Arial" pitchFamily="34" charset="0"/>
              </a:rPr>
              <a:t>. МЗ РФ от </a:t>
            </a:r>
            <a:r>
              <a:rPr lang="ru-RU" sz="13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22.12.2017 N 1043н 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ru-RU" sz="1300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76834" y="1833345"/>
            <a:ext cx="3682568" cy="1539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244000" y="1620000"/>
            <a:ext cx="24937" cy="253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572000" y="1435181"/>
            <a:ext cx="0" cy="547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487" y="1668980"/>
            <a:ext cx="1029503" cy="14551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9198" y="3673213"/>
            <a:ext cx="1455860" cy="454597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r>
              <a:rPr 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действия</a:t>
            </a:r>
            <a:endParaRPr lang="ru-RU" sz="1200" b="1" i="1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1278" y="3751627"/>
            <a:ext cx="7127561" cy="297770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 на ведение медицинской и фармацевтической деятельности </a:t>
            </a:r>
            <a:endParaRPr lang="ru-RU" sz="1400" b="1" i="1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6814" y="-31719"/>
            <a:ext cx="3810371" cy="454597"/>
          </a:xfrm>
          <a:prstGeom prst="rect">
            <a:avLst/>
          </a:prstGeom>
          <a:noFill/>
        </p:spPr>
        <p:txBody>
          <a:bodyPr wrap="square" lIns="18000" rIns="18000" rtlCol="0">
            <a:no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ПОЭТАПНЫЙ</a:t>
            </a:r>
            <a:r>
              <a:rPr lang="ru-RU" sz="13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ПЕРЕХОД</a:t>
            </a:r>
            <a:endParaRPr lang="ru-RU" b="1" i="1" spc="-3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392" y="1987314"/>
            <a:ext cx="1224136" cy="17612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lnSpc>
                <a:spcPct val="85000"/>
              </a:lnSpc>
            </a:pPr>
            <a:r>
              <a:rPr lang="ru-RU" sz="1200" spc="-30" dirty="0" smtClean="0">
                <a:solidFill>
                  <a:prstClr val="black"/>
                </a:solidFill>
              </a:rPr>
              <a:t>Многообразие форм собственности и организационно-правового статуса  </a:t>
            </a:r>
          </a:p>
          <a:p>
            <a:pPr algn="ctr">
              <a:lnSpc>
                <a:spcPct val="85000"/>
              </a:lnSpc>
            </a:pPr>
            <a:r>
              <a:rPr lang="ru-RU" sz="1200" spc="-30" dirty="0" smtClean="0">
                <a:solidFill>
                  <a:prstClr val="black"/>
                </a:solidFill>
              </a:rPr>
              <a:t>МО и ФО . </a:t>
            </a:r>
          </a:p>
          <a:p>
            <a:pPr algn="ctr">
              <a:lnSpc>
                <a:spcPct val="85000"/>
              </a:lnSpc>
            </a:pPr>
            <a:r>
              <a:rPr lang="ru-RU" sz="1200" spc="-30" dirty="0" smtClean="0">
                <a:solidFill>
                  <a:prstClr val="black"/>
                </a:solidFill>
              </a:rPr>
              <a:t>Рыночные отношения.</a:t>
            </a:r>
          </a:p>
          <a:p>
            <a:pPr algn="ctr">
              <a:lnSpc>
                <a:spcPct val="85000"/>
              </a:lnSpc>
            </a:pPr>
            <a:r>
              <a:rPr lang="ru-RU" sz="1200" spc="-30" dirty="0" smtClean="0">
                <a:solidFill>
                  <a:prstClr val="black"/>
                </a:solidFill>
              </a:rPr>
              <a:t>Государственное регулирование</a:t>
            </a:r>
            <a:endParaRPr lang="ru-RU" sz="1200" spc="-3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4487" y="4153820"/>
            <a:ext cx="1502010" cy="322994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>
              <a:lnSpc>
                <a:spcPct val="97000"/>
              </a:lnSpc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31.12.2025 г.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6000" y="4197669"/>
            <a:ext cx="928280" cy="279145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22.04. 2013 г.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12610" y="4167382"/>
            <a:ext cx="928280" cy="279145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21.04. 2018 г.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1934" y="4152989"/>
            <a:ext cx="928280" cy="279145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 г.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3459" y="4153489"/>
            <a:ext cx="1291205" cy="293037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1994-95 гг.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3518" y="4152989"/>
            <a:ext cx="928280" cy="279145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1993 г.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Доклады_презентации\2017-весна\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00036"/>
            <a:ext cx="940016" cy="137446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786" y="2100036"/>
            <a:ext cx="939418" cy="137446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91391" y="1760797"/>
            <a:ext cx="1" cy="239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915528" y="1760797"/>
            <a:ext cx="8384" cy="239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97364" y="979737"/>
            <a:ext cx="1366916" cy="322994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>
              <a:lnSpc>
                <a:spcPct val="97000"/>
              </a:lnSpc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01.01.2016 г. </a:t>
            </a:r>
          </a:p>
          <a:p>
            <a:pPr algn="r">
              <a:lnSpc>
                <a:spcPct val="97000"/>
              </a:lnSpc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далее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72200"/>
            <a:ext cx="9144000" cy="533400"/>
          </a:xfrm>
          <a:noFill/>
        </p:spPr>
        <p:txBody>
          <a:bodyPr tIns="118800" anchor="t"/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rgbClr val="C00000"/>
                </a:solidFill>
              </a:rPr>
              <a:t>«ПОЛОЖЕНИЕ ОБ АККРЕДИТАЦИИ СПЕЦИАЛИСТОВ»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утв. Приказом Минздрава России от 02.06.2016 г. № 334н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19465"/>
              </p:ext>
            </p:extLst>
          </p:nvPr>
        </p:nvGraphicFramePr>
        <p:xfrm>
          <a:off x="76200" y="55980"/>
          <a:ext cx="8991600" cy="6173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68580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АККРЕДИТАЦИЯ</a:t>
                      </a:r>
                      <a:endParaRPr lang="ru-RU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ОБРАЗОВАТЕЛЬНЫЕ ПРОГРАММЫ</a:t>
                      </a:r>
                      <a:endParaRPr lang="ru-RU" dirty="0"/>
                    </a:p>
                  </a:txBody>
                  <a:tcPr marT="36000" marB="36000"/>
                </a:tc>
              </a:tr>
              <a:tr h="33948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ru-RU" sz="2200" dirty="0" smtClean="0"/>
                        <a:t>Первичная</a:t>
                      </a:r>
                      <a:endParaRPr lang="ru-RU" sz="2200" dirty="0"/>
                    </a:p>
                  </a:txBody>
                  <a:tcPr marR="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ru-RU" sz="2100" dirty="0" smtClean="0"/>
                        <a:t>ВО (</a:t>
                      </a:r>
                      <a:r>
                        <a:rPr lang="ru-RU" sz="2100" dirty="0" err="1" smtClean="0"/>
                        <a:t>специалитет</a:t>
                      </a:r>
                      <a:r>
                        <a:rPr lang="ru-RU" sz="2100" dirty="0" smtClean="0"/>
                        <a:t>, </a:t>
                      </a:r>
                      <a:r>
                        <a:rPr lang="ru-RU" sz="2100" dirty="0" err="1" smtClean="0"/>
                        <a:t>бакалавриат</a:t>
                      </a:r>
                      <a:r>
                        <a:rPr lang="ru-RU" sz="2100" dirty="0" smtClean="0"/>
                        <a:t>, магистратура),</a:t>
                      </a:r>
                      <a:r>
                        <a:rPr lang="ru-RU" sz="2100" baseline="0" dirty="0" smtClean="0"/>
                        <a:t> </a:t>
                      </a:r>
                      <a:r>
                        <a:rPr lang="ru-RU" sz="2100" dirty="0" smtClean="0"/>
                        <a:t>СПО</a:t>
                      </a:r>
                      <a:endParaRPr lang="ru-RU" sz="2100" dirty="0"/>
                    </a:p>
                  </a:txBody>
                  <a:tcPr marL="72000" marR="72000" marT="36000" marB="36000"/>
                </a:tc>
              </a:tr>
              <a:tr h="92953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200" dirty="0" smtClean="0"/>
                        <a:t>Первичная </a:t>
                      </a:r>
                      <a:r>
                        <a:rPr lang="ru-RU" sz="2200" dirty="0" err="1" smtClean="0"/>
                        <a:t>специализиро</a:t>
                      </a:r>
                      <a:r>
                        <a:rPr lang="ru-RU" sz="2200" dirty="0" smtClean="0"/>
                        <a:t>-ванная</a:t>
                      </a:r>
                      <a:endParaRPr lang="ru-RU" sz="2200" dirty="0"/>
                    </a:p>
                  </a:txBody>
                  <a:tcPr marR="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ru-RU" sz="2100" dirty="0" smtClean="0"/>
                        <a:t>ВО-ординатура, ДПП ПП</a:t>
                      </a:r>
                      <a:endParaRPr lang="ru-RU" sz="2100" dirty="0"/>
                    </a:p>
                  </a:txBody>
                  <a:tcPr marL="72000" marR="72000" marT="36000" marB="36000"/>
                </a:tc>
              </a:tr>
              <a:tr h="4397783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ru-RU" sz="2200" dirty="0" smtClean="0"/>
                        <a:t>Периодическая</a:t>
                      </a:r>
                      <a:endParaRPr lang="ru-RU" sz="2200" dirty="0"/>
                    </a:p>
                  </a:txBody>
                  <a:tcPr marR="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1000"/>
                        </a:lnSpc>
                      </a:pPr>
                      <a:r>
                        <a:rPr lang="ru-RU" sz="2300" dirty="0" smtClean="0"/>
                        <a:t>     </a:t>
                      </a:r>
                      <a:r>
                        <a:rPr lang="ru-RU" sz="2400" dirty="0" smtClean="0"/>
                        <a:t>«…27. Для прохождения… периодической аккредитации представляются:</a:t>
                      </a:r>
                    </a:p>
                    <a:p>
                      <a:pPr algn="just">
                        <a:lnSpc>
                          <a:spcPct val="91000"/>
                        </a:lnSpc>
                      </a:pPr>
                      <a:r>
                        <a:rPr lang="ru-RU" sz="2400" dirty="0" smtClean="0"/>
                        <a:t>     …отчет за последние пять лет о профессиональной деятельности аккредитуемого, включающий сведения об индивидуальных профессиональных достижениях, 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сведения об освоении программ повышения квалификации, обеспечивающих непрерывное совершенствование </a:t>
                      </a:r>
                      <a:r>
                        <a:rPr lang="ru-RU" sz="2400" dirty="0" smtClean="0"/>
                        <a:t>профессиональных навыков и расширение квалификации (для прохождения периодической аккредитации) (далее - портфолио);…»</a:t>
                      </a:r>
                      <a:endParaRPr lang="ru-RU" sz="2400" dirty="0"/>
                    </a:p>
                  </a:txBody>
                  <a:tcPr marL="72000" marR="72000" marT="36000" marB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0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6000"/>
            <a:ext cx="916997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Глава </a:t>
            </a:r>
            <a:r>
              <a:rPr lang="ru-RU" sz="1600" b="1" spc="-30" dirty="0" smtClean="0">
                <a:solidFill>
                  <a:srgbClr val="003300"/>
                </a:solidFill>
                <a:latin typeface="Arial" charset="0"/>
              </a:rPr>
              <a:t>11. </a:t>
            </a: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ОСОБЕННОСТИ РЕАЛИЗАЦИИ </a:t>
            </a:r>
            <a:r>
              <a:rPr lang="ru-RU" sz="1600" b="1" spc="-30" dirty="0" smtClean="0">
                <a:solidFill>
                  <a:srgbClr val="003300"/>
                </a:solidFill>
                <a:latin typeface="Arial" charset="0"/>
              </a:rPr>
              <a:t>НЕКОТОРЫХ ВИДОВ </a:t>
            </a: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ОБРАЗОВАТЕЛЬНЫХ ПРОГРАММ И ПОЛУЧЕНИЯ </a:t>
            </a:r>
            <a:r>
              <a:rPr lang="ru-RU" sz="1600" b="1" spc="-30" dirty="0" smtClean="0">
                <a:solidFill>
                  <a:srgbClr val="003300"/>
                </a:solidFill>
                <a:latin typeface="Arial" charset="0"/>
              </a:rPr>
              <a:t>ОБРАЗОВАНИЯ ОТДЕЛЬНЫМИ </a:t>
            </a: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КАТЕГОРИЯМИ ОБУЧАЮЩИХСЯ</a:t>
            </a:r>
          </a:p>
          <a:p>
            <a:pPr>
              <a:spcAft>
                <a:spcPts val="1200"/>
              </a:spcAft>
            </a:pPr>
            <a:endParaRPr lang="ru-RU" sz="1600" b="1" spc="-30" dirty="0">
              <a:solidFill>
                <a:srgbClr val="0033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600" b="1" spc="-30" dirty="0">
              <a:solidFill>
                <a:srgbClr val="003300"/>
              </a:solidFill>
              <a:latin typeface="Arial" charset="0"/>
            </a:endParaRPr>
          </a:p>
          <a:p>
            <a:endParaRPr lang="ru-RU" sz="1600" b="1" spc="-30" dirty="0" smtClean="0">
              <a:solidFill>
                <a:srgbClr val="0033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12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660033"/>
                </a:solidFill>
                <a:latin typeface="Arial" charset="0"/>
              </a:rPr>
              <a:t>Статья 82. ОСОБЕННОСТИ РЕАЛИЗАЦИИ ПРОФЕССИОНАЛЬНЫХ ОБРАЗОВАТЕЛЬНЫХ ПРОГРАММ МЕДИЦИНСКОГО ОБРАЗОВАНИЯ И ФАРМАЦЕВТИЧЕСКОГО ОБРАЗОВАНИЯ</a:t>
            </a:r>
            <a:endParaRPr lang="ru-RU" sz="1600" b="1" dirty="0">
              <a:solidFill>
                <a:srgbClr val="660033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660033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660033"/>
              </a:solidFill>
              <a:latin typeface="Arial" charset="0"/>
            </a:endParaRPr>
          </a:p>
          <a:p>
            <a:endParaRPr lang="ru-RU" sz="1600" b="1" dirty="0" smtClean="0">
              <a:solidFill>
                <a:srgbClr val="660033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6927" y="6172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Arial" charset="0"/>
              </a:rPr>
              <a:t>Федеральный закон от </a:t>
            </a:r>
            <a:r>
              <a:rPr lang="ru-RU" sz="1800" b="1" dirty="0" smtClean="0">
                <a:solidFill>
                  <a:srgbClr val="C00000"/>
                </a:solidFill>
                <a:latin typeface="Arial" charset="0"/>
              </a:rPr>
              <a:t>29.12.2012 № 273-ФЗ</a:t>
            </a: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</a:rPr>
              <a:t>"ОБ ОБРАЗОВАНИИ В РОССИЙСКОЙ ФЕДЕРАЦИИ"</a:t>
            </a:r>
          </a:p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" y="1196752"/>
            <a:ext cx="9144000" cy="275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45720" rIns="14400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</a:t>
            </a:r>
            <a:r>
              <a:rPr lang="ru-RU" sz="2800" dirty="0">
                <a:solidFill>
                  <a:srgbClr val="000000"/>
                </a:solidFill>
              </a:rPr>
              <a:t>1. Подготовка медицинских работников и фармацевтических работников осуществляется путем реализации следующих профессиональных образовательных программ медицинского образования и фармацевтического образования: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</a:rPr>
              <a:t>	1</a:t>
            </a:r>
            <a:r>
              <a:rPr lang="ru-RU" sz="2800" dirty="0">
                <a:solidFill>
                  <a:srgbClr val="000000"/>
                </a:solidFill>
              </a:rPr>
              <a:t>) образовательные программы среднего профессионального образования;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</a:rPr>
              <a:t>	2</a:t>
            </a:r>
            <a:r>
              <a:rPr lang="ru-RU" sz="2800" dirty="0">
                <a:solidFill>
                  <a:srgbClr val="000000"/>
                </a:solidFill>
              </a:rPr>
              <a:t>) образовательные программы высшего образования;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</a:rPr>
              <a:t>	3</a:t>
            </a:r>
            <a:r>
              <a:rPr lang="ru-RU" sz="2800" dirty="0">
                <a:solidFill>
                  <a:srgbClr val="000000"/>
                </a:solidFill>
              </a:rPr>
              <a:t>) дополнительные профессиональные программы.</a:t>
            </a:r>
          </a:p>
          <a:p>
            <a:pPr algn="just"/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6000"/>
            <a:ext cx="916997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Глава </a:t>
            </a:r>
            <a:r>
              <a:rPr lang="ru-RU" sz="1600" b="1" spc="-30" dirty="0" smtClean="0">
                <a:solidFill>
                  <a:srgbClr val="003300"/>
                </a:solidFill>
                <a:latin typeface="Arial" charset="0"/>
              </a:rPr>
              <a:t>11. </a:t>
            </a: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ОСОБЕННОСТИ РЕАЛИЗАЦИИ </a:t>
            </a:r>
            <a:r>
              <a:rPr lang="ru-RU" sz="1600" b="1" spc="-30" dirty="0" smtClean="0">
                <a:solidFill>
                  <a:srgbClr val="003300"/>
                </a:solidFill>
                <a:latin typeface="Arial" charset="0"/>
              </a:rPr>
              <a:t>НЕКОТОРЫХ ВИДОВ </a:t>
            </a: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ОБРАЗОВАТЕЛЬНЫХ ПРОГРАММ И ПОЛУЧЕНИЯ </a:t>
            </a:r>
            <a:r>
              <a:rPr lang="ru-RU" sz="1600" b="1" spc="-30" dirty="0" smtClean="0">
                <a:solidFill>
                  <a:srgbClr val="003300"/>
                </a:solidFill>
                <a:latin typeface="Arial" charset="0"/>
              </a:rPr>
              <a:t>ОБРАЗОВАНИЯ ОТДЕЛЬНЫМИ </a:t>
            </a:r>
            <a:r>
              <a:rPr lang="ru-RU" sz="1600" b="1" spc="-30" dirty="0">
                <a:solidFill>
                  <a:srgbClr val="003300"/>
                </a:solidFill>
                <a:latin typeface="Arial" charset="0"/>
              </a:rPr>
              <a:t>КАТЕГОРИЯМИ ОБУЧАЮЩИХСЯ</a:t>
            </a:r>
          </a:p>
          <a:p>
            <a:pPr>
              <a:spcAft>
                <a:spcPts val="1200"/>
              </a:spcAft>
            </a:pPr>
            <a:endParaRPr lang="ru-RU" sz="1600" b="1" spc="-30" dirty="0">
              <a:solidFill>
                <a:srgbClr val="0033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600" b="1" spc="-30" dirty="0">
              <a:solidFill>
                <a:srgbClr val="003300"/>
              </a:solidFill>
              <a:latin typeface="Arial" charset="0"/>
            </a:endParaRPr>
          </a:p>
          <a:p>
            <a:endParaRPr lang="ru-RU" sz="1600" b="1" spc="-30" dirty="0" smtClean="0">
              <a:solidFill>
                <a:srgbClr val="0033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12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ru-RU" sz="1600" b="1" dirty="0" smtClean="0">
                <a:solidFill>
                  <a:srgbClr val="660033"/>
                </a:solidFill>
                <a:latin typeface="Arial" charset="0"/>
              </a:rPr>
              <a:t>Статья 82. ОСОБЕННОСТИ РЕАЛИЗАЦИИ ПРОФЕССИОНАЛЬНЫХ ОБРАЗОВАТЕЛЬНЫХ ПРОГРАММ МЕДИЦИНСКОГО ОБРАЗОВАНИЯ И ФАРМАЦЕВТИЧЕСКОГО ОБРАЗОВАНИЯ</a:t>
            </a:r>
            <a:endParaRPr lang="ru-RU" sz="1600" b="1" dirty="0">
              <a:solidFill>
                <a:srgbClr val="660033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660033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660033"/>
              </a:solidFill>
              <a:latin typeface="Arial" charset="0"/>
            </a:endParaRPr>
          </a:p>
          <a:p>
            <a:endParaRPr lang="ru-RU" sz="1600" b="1" dirty="0" smtClean="0">
              <a:solidFill>
                <a:srgbClr val="660033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6927" y="6172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Arial" charset="0"/>
              </a:rPr>
              <a:t>Федеральный закон от </a:t>
            </a:r>
            <a:r>
              <a:rPr lang="ru-RU" sz="1800" b="1" dirty="0" smtClean="0">
                <a:solidFill>
                  <a:srgbClr val="C00000"/>
                </a:solidFill>
                <a:latin typeface="Arial" charset="0"/>
              </a:rPr>
              <a:t>29.12.2012 № 273-ФЗ</a:t>
            </a: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</a:rPr>
              <a:t>"ОБ ОБРАЗОВАНИИ В РОССИЙСКОЙ ФЕДЕРАЦИИ"</a:t>
            </a:r>
          </a:p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" y="1196752"/>
            <a:ext cx="9144000" cy="275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45720" rIns="14400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ru-RU" sz="2800" dirty="0" smtClean="0">
                <a:solidFill>
                  <a:srgbClr val="000000"/>
                </a:solidFill>
              </a:rPr>
              <a:t>	</a:t>
            </a:r>
            <a:r>
              <a:rPr lang="ru-RU" sz="2800" dirty="0">
                <a:solidFill>
                  <a:srgbClr val="000000"/>
                </a:solidFill>
              </a:rPr>
              <a:t>2. Реализация профессиональных образовательных программ медицинского образования и фармацевтического образования </a:t>
            </a:r>
            <a:r>
              <a:rPr lang="ru-RU" sz="2800" b="1" dirty="0">
                <a:solidFill>
                  <a:srgbClr val="000066"/>
                </a:solidFill>
              </a:rPr>
              <a:t>обеспечивает непрерывное совершенствование </a:t>
            </a:r>
            <a:r>
              <a:rPr lang="ru-RU" sz="2800" b="1" dirty="0">
                <a:solidFill>
                  <a:srgbClr val="000000"/>
                </a:solidFill>
              </a:rPr>
              <a:t>профессиональных знаний и навыков в течение всей жизни, а также постоянное повышение профессионального уровня и расширение квалификации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25000"/>
              </a:lnSpc>
            </a:pP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dobroe_nachalo/40416076/88819/88819_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274" y="3555930"/>
            <a:ext cx="288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55285" y="2023281"/>
            <a:ext cx="2591979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030A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66"/>
                </a:solidFill>
                <a:latin typeface="Calibri"/>
                <a:cs typeface="Arial"/>
              </a:rPr>
              <a:t>МЕДИЦИНСКАЯ ПОМОЩЬ</a:t>
            </a:r>
            <a:endParaRPr lang="ru-RU" sz="2000" b="1" dirty="0">
              <a:solidFill>
                <a:srgbClr val="000066"/>
              </a:solidFill>
              <a:latin typeface="Calibri"/>
              <a:cs typeface="Arial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95350" y="2916893"/>
            <a:ext cx="2209800" cy="424782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ДОСТУПНОСТЬ </a:t>
            </a:r>
          </a:p>
        </p:txBody>
      </p:sp>
      <p:cxnSp>
        <p:nvCxnSpPr>
          <p:cNvPr id="4" name="Прямая со стрелкой 3"/>
          <p:cNvCxnSpPr>
            <a:endCxn id="3" idx="0"/>
          </p:cNvCxnSpPr>
          <p:nvPr/>
        </p:nvCxnSpPr>
        <p:spPr>
          <a:xfrm flipH="1">
            <a:off x="1800250" y="2632881"/>
            <a:ext cx="1389264" cy="284012"/>
          </a:xfrm>
          <a:prstGeom prst="straightConnector1">
            <a:avLst/>
          </a:prstGeom>
          <a:ln w="28575">
            <a:solidFill>
              <a:srgbClr val="000099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72927" y="2927540"/>
            <a:ext cx="2209800" cy="424782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КАЧЕСТВО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441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Arial"/>
              </a:rPr>
              <a:t>Указ Президента РФ от 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  <a:cs typeface="Arial"/>
              </a:rPr>
              <a:t>07.05.2012 г. </a:t>
            </a:r>
            <a:r>
              <a:rPr lang="ru-RU" sz="1400" b="1" dirty="0">
                <a:solidFill>
                  <a:prstClr val="black"/>
                </a:solidFill>
                <a:latin typeface="Calibri"/>
                <a:cs typeface="Arial"/>
              </a:rPr>
              <a:t>N 598 </a:t>
            </a:r>
            <a:endParaRPr lang="ru-RU" sz="1400" b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Arial"/>
              </a:rPr>
              <a:t>«О СОВЕРШЕНСТВОВАНИИ ГОСУДАРСТВЕННОЙ ПОЛИТИКИ В СФЕРЕ ЗДРАВООХРАНЕНИЯ»</a:t>
            </a:r>
            <a:endParaRPr lang="en-US" sz="1400" b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Arial"/>
              </a:rPr>
              <a:t>ГОСУДАРСТВЕННАЯ ПРОГРАММА РОССИЙСКОЙ ФЕДЕРАЦИИ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/>
                <a:cs typeface="Arial"/>
              </a:rPr>
              <a:t>"</a:t>
            </a:r>
            <a:r>
              <a:rPr lang="ru-RU" sz="1400" b="1" dirty="0">
                <a:solidFill>
                  <a:prstClr val="black"/>
                </a:solidFill>
                <a:latin typeface="Calibri"/>
                <a:cs typeface="Arial"/>
              </a:rPr>
              <a:t>РАЗВИТИЕ 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  <a:cs typeface="Arial"/>
              </a:rPr>
              <a:t>ЗДРАВООХРАНЕНИЯ" до 2020 </a:t>
            </a:r>
            <a:r>
              <a:rPr lang="ru-RU" sz="1400" b="1" dirty="0">
                <a:solidFill>
                  <a:prstClr val="black"/>
                </a:solidFill>
                <a:latin typeface="Calibri"/>
                <a:cs typeface="Arial"/>
              </a:rPr>
              <a:t>г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en-US" sz="1400" b="1" dirty="0" smtClean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7" name="Picture 2" descr="Блог о заработке в интернете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84"/>
          <a:stretch/>
        </p:blipFill>
        <p:spPr bwMode="auto">
          <a:xfrm>
            <a:off x="6114698" y="51352"/>
            <a:ext cx="2880360" cy="190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>
            <a:stCxn id="9" idx="3"/>
          </p:cNvCxnSpPr>
          <p:nvPr/>
        </p:nvCxnSpPr>
        <p:spPr>
          <a:xfrm>
            <a:off x="5147264" y="557760"/>
            <a:ext cx="967434" cy="529"/>
          </a:xfrm>
          <a:prstGeom prst="straightConnector1">
            <a:avLst/>
          </a:prstGeom>
          <a:ln w="285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70395" y="271085"/>
            <a:ext cx="2576869" cy="573350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ГОСПОЛИТИКА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2"/>
            <a:endCxn id="11" idx="0"/>
          </p:cNvCxnSpPr>
          <p:nvPr/>
        </p:nvCxnSpPr>
        <p:spPr>
          <a:xfrm flipH="1">
            <a:off x="3851275" y="844435"/>
            <a:ext cx="7555" cy="321306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55285" y="1165741"/>
            <a:ext cx="2591979" cy="573350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rgbClr val="C00000"/>
                </a:solidFill>
              </a:rPr>
              <a:t>ЦЕЛЬ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>
            <a:stCxn id="11" idx="2"/>
            <a:endCxn id="2" idx="0"/>
          </p:cNvCxnSpPr>
          <p:nvPr/>
        </p:nvCxnSpPr>
        <p:spPr>
          <a:xfrm>
            <a:off x="3851275" y="1739091"/>
            <a:ext cx="0" cy="284190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>
            <a:off x="4572000" y="2632881"/>
            <a:ext cx="1305827" cy="294659"/>
          </a:xfrm>
          <a:prstGeom prst="straightConnector1">
            <a:avLst/>
          </a:prstGeom>
          <a:ln w="28575">
            <a:solidFill>
              <a:srgbClr val="000099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15886" y="3341675"/>
            <a:ext cx="1175658" cy="214255"/>
          </a:xfrm>
          <a:prstGeom prst="straightConnector1">
            <a:avLst/>
          </a:prstGeom>
          <a:ln w="28575">
            <a:solidFill>
              <a:srgbClr val="000099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4572000" y="3352322"/>
            <a:ext cx="1305827" cy="203608"/>
          </a:xfrm>
          <a:prstGeom prst="straightConnector1">
            <a:avLst/>
          </a:prstGeom>
          <a:ln w="28575">
            <a:solidFill>
              <a:srgbClr val="000099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082142" y="4353635"/>
            <a:ext cx="3985260" cy="1050878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СОХРАНЕНИЕ И УКРЕПЛЕНИЕ ЗДОРОВЬЯ ГРАЖДАН РФ, УВЕЛИЧЕНИЕ ПРОДОЛЖИТЕЛЬНОСТИ ИХ ЖИЗНИ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783" y="307802"/>
            <a:ext cx="2432056" cy="2036862"/>
          </a:xfrm>
          <a:prstGeom prst="rect">
            <a:avLst/>
          </a:prstGeom>
          <a:noFill/>
          <a:ln w="31750" cmpd="sng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800" b="1" i="1" dirty="0" smtClean="0">
                <a:solidFill>
                  <a:srgbClr val="000000"/>
                </a:solidFill>
              </a:rPr>
              <a:t>«… Подготовка медицинских кадров – наиважнейшая задача  политики в области здравоохранения»</a:t>
            </a:r>
          </a:p>
          <a:p>
            <a:pPr algn="r">
              <a:lnSpc>
                <a:spcPct val="90000"/>
              </a:lnSpc>
            </a:pPr>
            <a:r>
              <a:rPr lang="ru-RU" sz="1800" b="1" i="1" dirty="0" smtClean="0">
                <a:solidFill>
                  <a:srgbClr val="000000"/>
                </a:solidFill>
              </a:rPr>
              <a:t>В.В. Путин</a:t>
            </a:r>
            <a:endParaRPr lang="ru-RU" sz="1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885" y="0"/>
            <a:ext cx="9067038" cy="4700397"/>
            <a:chOff x="21885" y="0"/>
            <a:chExt cx="9067038" cy="470039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5" y="0"/>
              <a:ext cx="9067038" cy="4700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462" y="2350198"/>
              <a:ext cx="4736565" cy="136948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632000" y="2780929"/>
            <a:ext cx="1413684" cy="67710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FFFF">
                    <a:lumMod val="50000"/>
                  </a:srgbClr>
                </a:solidFill>
              </a:rPr>
              <a:t>29 января 2016 </a:t>
            </a:r>
          </a:p>
          <a:p>
            <a:endParaRPr lang="ru-RU" sz="1100" b="1" dirty="0" smtClean="0">
              <a:solidFill>
                <a:srgbClr val="FFFFFF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100" b="1" dirty="0" smtClean="0">
                <a:solidFill>
                  <a:srgbClr val="FFFFFF">
                    <a:lumMod val="50000"/>
                  </a:srgbClr>
                </a:solidFill>
              </a:rPr>
              <a:t>12 февраля 2016</a:t>
            </a:r>
            <a:endParaRPr lang="ru-RU" sz="11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0772" y="3962400"/>
            <a:ext cx="9154772" cy="9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«ОБ УТВЕРЖДЕНИИ ПОРЯДКА И СРОКОВ СОВЕРШЕНСТВОВАНИЯ МЕДИЦИНСКИМИ РАБОТНИКАМИ И ФАРМАЦЕВТИЧЕСКИМИ РАБОТНИКАМИ ПРОФЕССИОНАЛЬНЫХ ЗНАНИЙ И НАВЫКОВ ПУТЕМ ОБУЧЕНИЯ ПО ДОПОЛНИТЕЛЬНЫМ ПРОФЕССИОНАЛЬНЫМ ПРОГРАММАМ В ОБРАЗОВАТЕЛЬНЫХ И НАУЧНЫХ ОРГАНИЗАЦИЯХ»</a:t>
            </a:r>
          </a:p>
          <a:p>
            <a:pPr algn="ctr">
              <a:lnSpc>
                <a:spcPct val="90000"/>
              </a:lnSpc>
            </a:pPr>
            <a:r>
              <a:rPr lang="ru-RU" sz="2400" b="1" i="1" u="sng" dirty="0" smtClean="0">
                <a:solidFill>
                  <a:srgbClr val="000000"/>
                </a:solidFill>
                <a:cs typeface="Arial"/>
              </a:rPr>
              <a:t>Проект</a:t>
            </a:r>
            <a:r>
              <a:rPr lang="ru-RU" sz="2400" b="1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cs typeface="Arial"/>
              </a:rPr>
              <a:t>Приказа Минздрава России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 </a:t>
            </a:r>
            <a:endParaRPr lang="ru-RU" sz="24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77800" y="150813"/>
            <a:ext cx="8829675" cy="681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5179" y="233363"/>
            <a:ext cx="7370763" cy="598487"/>
          </a:xfrm>
        </p:spPr>
        <p:txBody>
          <a:bodyPr/>
          <a:lstStyle/>
          <a:p>
            <a:pPr algn="l" eaLnBrk="1" fontAlgn="auto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Пятилетний период обучения в рамках непрерывного образования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506065" y="1768138"/>
            <a:ext cx="2159000" cy="5826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 аккредитация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90537" y="2631114"/>
            <a:ext cx="8239125" cy="517525"/>
          </a:xfrm>
          <a:prstGeom prst="roundRect">
            <a:avLst/>
          </a:prstGeom>
          <a:solidFill>
            <a:srgbClr val="FDEB03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Профессиональная деятельность в течение 5 лет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84199" y="4760019"/>
            <a:ext cx="2779713" cy="760412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Программы повышения квалификации непрерывного образования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116262" y="6203156"/>
            <a:ext cx="3003550" cy="5397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Периодическая  аккредитация</a:t>
            </a:r>
          </a:p>
        </p:txBody>
      </p:sp>
      <p:sp>
        <p:nvSpPr>
          <p:cNvPr id="21" name="Стрелка вправо 20"/>
          <p:cNvSpPr/>
          <p:nvPr/>
        </p:nvSpPr>
        <p:spPr bwMode="auto">
          <a:xfrm rot="5400000">
            <a:off x="4472781" y="2391401"/>
            <a:ext cx="239713" cy="14287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 rot="8205229">
            <a:off x="3219450" y="4360841"/>
            <a:ext cx="628650" cy="15875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Cambria" pitchFamily="18" charset="0"/>
              <a:cs typeface="Arial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0537" y="3177214"/>
            <a:ext cx="8239125" cy="4730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Индивидуальный пятилетний </a:t>
            </a:r>
            <a:r>
              <a:rPr lang="ru-RU" dirty="0" smtClean="0">
                <a:solidFill>
                  <a:prstClr val="white"/>
                </a:solidFill>
              </a:rPr>
              <a:t>план непрерывного </a:t>
            </a:r>
            <a:r>
              <a:rPr lang="ru-RU" dirty="0">
                <a:solidFill>
                  <a:prstClr val="white"/>
                </a:solidFill>
              </a:rPr>
              <a:t>образования (не менее 250 часов)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598862" y="4769544"/>
            <a:ext cx="1930400" cy="7604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Образовательные мероприятия</a:t>
            </a:r>
          </a:p>
        </p:txBody>
      </p:sp>
      <p:sp>
        <p:nvSpPr>
          <p:cNvPr id="19469" name="Правая фигурная скобка 33"/>
          <p:cNvSpPr>
            <a:spLocks/>
          </p:cNvSpPr>
          <p:nvPr/>
        </p:nvSpPr>
        <p:spPr bwMode="auto">
          <a:xfrm rot="5400000">
            <a:off x="962024" y="3210552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1400" smtClean="0">
              <a:solidFill>
                <a:srgbClr val="4D4D4D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9470" name="Правая фигурная скобка 34"/>
          <p:cNvSpPr>
            <a:spLocks/>
          </p:cNvSpPr>
          <p:nvPr/>
        </p:nvSpPr>
        <p:spPr bwMode="auto">
          <a:xfrm rot="5400000">
            <a:off x="4439443" y="3203408"/>
            <a:ext cx="249237" cy="1193800"/>
          </a:xfrm>
          <a:prstGeom prst="rightBrace">
            <a:avLst>
              <a:gd name="adj1" fmla="val 39405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1400" smtClean="0">
              <a:solidFill>
                <a:srgbClr val="4D4D4D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9471" name="Правая фигурная скобка 35"/>
          <p:cNvSpPr>
            <a:spLocks/>
          </p:cNvSpPr>
          <p:nvPr/>
        </p:nvSpPr>
        <p:spPr bwMode="auto">
          <a:xfrm rot="5400000">
            <a:off x="2704306" y="3195470"/>
            <a:ext cx="249237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1400" smtClean="0">
              <a:solidFill>
                <a:srgbClr val="4D4D4D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9472" name="Правая фигурная скобка 36"/>
          <p:cNvSpPr>
            <a:spLocks/>
          </p:cNvSpPr>
          <p:nvPr/>
        </p:nvSpPr>
        <p:spPr bwMode="auto">
          <a:xfrm rot="5400000">
            <a:off x="6222999" y="3229602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1400" smtClean="0">
              <a:solidFill>
                <a:srgbClr val="4D4D4D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9473" name="Правая фигурная скобка 37"/>
          <p:cNvSpPr>
            <a:spLocks/>
          </p:cNvSpPr>
          <p:nvPr/>
        </p:nvSpPr>
        <p:spPr bwMode="auto">
          <a:xfrm rot="5400000">
            <a:off x="7939881" y="3253021"/>
            <a:ext cx="249238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1400" smtClean="0">
              <a:solidFill>
                <a:srgbClr val="4D4D4D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9474" name="TextBox 38"/>
          <p:cNvSpPr txBox="1">
            <a:spLocks noChangeArrowheads="1"/>
          </p:cNvSpPr>
          <p:nvPr/>
        </p:nvSpPr>
        <p:spPr bwMode="auto">
          <a:xfrm>
            <a:off x="3995800" y="3964614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≥ 50 часов</a:t>
            </a:r>
          </a:p>
        </p:txBody>
      </p:sp>
      <p:sp>
        <p:nvSpPr>
          <p:cNvPr id="19475" name="TextBox 39"/>
          <p:cNvSpPr txBox="1">
            <a:spLocks noChangeArrowheads="1"/>
          </p:cNvSpPr>
          <p:nvPr/>
        </p:nvSpPr>
        <p:spPr bwMode="auto">
          <a:xfrm>
            <a:off x="5748400" y="398247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≥ 50 часов</a:t>
            </a:r>
          </a:p>
        </p:txBody>
      </p:sp>
      <p:sp>
        <p:nvSpPr>
          <p:cNvPr id="19476" name="TextBox 40"/>
          <p:cNvSpPr txBox="1">
            <a:spLocks noChangeArrowheads="1"/>
          </p:cNvSpPr>
          <p:nvPr/>
        </p:nvSpPr>
        <p:spPr bwMode="auto">
          <a:xfrm>
            <a:off x="7497825" y="398882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≥ 50 часов</a:t>
            </a:r>
          </a:p>
        </p:txBody>
      </p:sp>
      <p:sp>
        <p:nvSpPr>
          <p:cNvPr id="19477" name="TextBox 41"/>
          <p:cNvSpPr txBox="1">
            <a:spLocks noChangeArrowheads="1"/>
          </p:cNvSpPr>
          <p:nvPr/>
        </p:nvSpPr>
        <p:spPr bwMode="auto">
          <a:xfrm>
            <a:off x="2227325" y="3959851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≥ 50 часов</a:t>
            </a:r>
          </a:p>
        </p:txBody>
      </p: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455675" y="3959851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≥ 50 часов</a:t>
            </a:r>
          </a:p>
        </p:txBody>
      </p:sp>
      <p:sp>
        <p:nvSpPr>
          <p:cNvPr id="46" name="Стрелка вправо 45"/>
          <p:cNvSpPr/>
          <p:nvPr/>
        </p:nvSpPr>
        <p:spPr bwMode="auto">
          <a:xfrm rot="5400000">
            <a:off x="4342606" y="4421960"/>
            <a:ext cx="423863" cy="15875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Cambria" pitchFamily="18" charset="0"/>
              <a:cs typeface="Arial"/>
            </a:endParaRPr>
          </a:p>
        </p:txBody>
      </p:sp>
      <p:sp>
        <p:nvSpPr>
          <p:cNvPr id="19480" name="TextBox 23"/>
          <p:cNvSpPr txBox="1">
            <a:spLocks noChangeArrowheads="1"/>
          </p:cNvSpPr>
          <p:nvPr/>
        </p:nvSpPr>
        <p:spPr bwMode="auto">
          <a:xfrm>
            <a:off x="1422462" y="5837931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≥ 36 часов</a:t>
            </a:r>
          </a:p>
        </p:txBody>
      </p:sp>
      <p:sp>
        <p:nvSpPr>
          <p:cNvPr id="19481" name="TextBox 24"/>
          <p:cNvSpPr txBox="1">
            <a:spLocks noChangeArrowheads="1"/>
          </p:cNvSpPr>
          <p:nvPr/>
        </p:nvSpPr>
        <p:spPr bwMode="auto">
          <a:xfrm>
            <a:off x="5495194" y="5841106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≤ 14 часов</a:t>
            </a:r>
          </a:p>
        </p:txBody>
      </p:sp>
      <p:sp>
        <p:nvSpPr>
          <p:cNvPr id="19482" name="Правая фигурная скобка 27"/>
          <p:cNvSpPr>
            <a:spLocks/>
          </p:cNvSpPr>
          <p:nvPr/>
        </p:nvSpPr>
        <p:spPr bwMode="auto">
          <a:xfrm rot="5400000">
            <a:off x="1819274" y="4271069"/>
            <a:ext cx="295275" cy="2794000"/>
          </a:xfrm>
          <a:prstGeom prst="rightBrace">
            <a:avLst>
              <a:gd name="adj1" fmla="val 39164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1400" smtClean="0">
              <a:solidFill>
                <a:srgbClr val="4D4D4D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19483" name="Правая фигурная скобка 28"/>
          <p:cNvSpPr>
            <a:spLocks/>
          </p:cNvSpPr>
          <p:nvPr/>
        </p:nvSpPr>
        <p:spPr bwMode="auto">
          <a:xfrm rot="5400000">
            <a:off x="5903118" y="3197125"/>
            <a:ext cx="293688" cy="4940300"/>
          </a:xfrm>
          <a:prstGeom prst="rightBrace">
            <a:avLst>
              <a:gd name="adj1" fmla="val 39328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1400" smtClean="0">
              <a:solidFill>
                <a:srgbClr val="4D4D4D"/>
              </a:solidFill>
              <a:latin typeface="Book Antiqua" pitchFamily="18" charset="0"/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5737224" y="4769544"/>
            <a:ext cx="2782888" cy="7604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Интерактивные образовательные модули</a:t>
            </a:r>
          </a:p>
        </p:txBody>
      </p:sp>
      <p:sp>
        <p:nvSpPr>
          <p:cNvPr id="44" name="Стрелка вправо 43"/>
          <p:cNvSpPr/>
          <p:nvPr/>
        </p:nvSpPr>
        <p:spPr bwMode="auto">
          <a:xfrm rot="2523733">
            <a:off x="5214938" y="4357666"/>
            <a:ext cx="628650" cy="15875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5" name="Стрелка вправо 44"/>
          <p:cNvSpPr/>
          <p:nvPr/>
        </p:nvSpPr>
        <p:spPr bwMode="auto">
          <a:xfrm rot="5400000">
            <a:off x="4457699" y="5876131"/>
            <a:ext cx="212725" cy="14287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>
              <a:defRPr/>
            </a:pPr>
            <a:endParaRPr lang="ru-RU" sz="2000">
              <a:solidFill>
                <a:prstClr val="black"/>
              </a:solidFill>
              <a:latin typeface="Cambria" pitchFamily="18" charset="0"/>
              <a:cs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177799" y="990600"/>
            <a:ext cx="8829675" cy="517525"/>
          </a:xfrm>
          <a:prstGeom prst="roundRect">
            <a:avLst/>
          </a:prstGeom>
          <a:noFill/>
          <a:ln w="19050">
            <a:noFill/>
          </a:ln>
          <a:effectLst/>
          <a:extLst/>
        </p:spPr>
        <p:txBody>
          <a:bodyPr wrap="square"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Требования к видам, периодичности и продолжительности обучения в НМО</a:t>
            </a:r>
            <a:r>
              <a:rPr lang="ru-RU" sz="2800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i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1" y="36926"/>
            <a:ext cx="9046178" cy="36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636" y="3852182"/>
            <a:ext cx="9154772" cy="124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lnSpc>
                <a:spcPct val="93000"/>
              </a:lnSpc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«</a:t>
            </a:r>
            <a:r>
              <a:rPr lang="ru-RU" sz="2300" b="1" dirty="0" smtClean="0">
                <a:solidFill>
                  <a:srgbClr val="C00000"/>
                </a:solidFill>
                <a:cs typeface="Arial"/>
              </a:rPr>
              <a:t>О ВНЕСЕНИИ ИЗМЕНЕНИЙ В ПРИКАЗ МИНЗДРАВА РОССИИ от 3 АВГУСТА 2012 г. № 66н «ОБ УТВЕРЖДЕНИИ ПОРЯДКА И СРОКОВ СОВЕРШЕНСТВОВАНИЯ МЕДИЦИНСКИМИ РАБОТНИКАМИ И ФАРМАЦЕВТИЧЕСКИМИ РАБОТНИКАМИ ПРОФЕССИОНАЛЬНЫХ ЗНАНИЙ И НАВЫКОВ ПУТЕМ ОБУЧЕНИЯ ПО ДОПОЛНИТЕЛЬНЫМ ПРОФЕССИОНАЛЬНЫМ ОБРАЗОВАТЕЛЬНЫМ ПРОГРАММАМ В ОБРАЗОВАТЕЛЬНЫХ И НАУЧНЫХ ОРГАНИЗАЦИЯХ»»</a:t>
            </a:r>
          </a:p>
          <a:p>
            <a:pPr algn="ctr">
              <a:lnSpc>
                <a:spcPct val="90000"/>
              </a:lnSpc>
            </a:pPr>
            <a:r>
              <a:rPr lang="ru-RU" sz="2400" b="1" i="1" u="sng" dirty="0" smtClean="0">
                <a:solidFill>
                  <a:srgbClr val="000000"/>
                </a:solidFill>
                <a:cs typeface="Arial"/>
              </a:rPr>
              <a:t>Проект</a:t>
            </a:r>
            <a:r>
              <a:rPr lang="ru-RU" sz="2400" b="1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cs typeface="Arial"/>
              </a:rPr>
              <a:t>Приказа Минздрава России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cs typeface="Arial"/>
              </a:rPr>
              <a:t> </a:t>
            </a:r>
            <a:endParaRPr lang="ru-RU" sz="24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547257"/>
            <a:ext cx="4324350" cy="1304925"/>
          </a:xfrm>
          <a:prstGeom prst="rect">
            <a:avLst/>
          </a:prstGeom>
          <a:noFill/>
          <a:ln w="158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270" y="1865581"/>
            <a:ext cx="8918713" cy="2321099"/>
          </a:xfrm>
        </p:spPr>
        <p:txBody>
          <a:bodyPr/>
          <a:lstStyle/>
          <a:p>
            <a:pPr marL="0" indent="0"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ru-RU" sz="2200" dirty="0" smtClean="0"/>
              <a:t>	</a:t>
            </a:r>
            <a:r>
              <a:rPr lang="ru-RU" sz="2200" dirty="0"/>
              <a:t>2. </a:t>
            </a:r>
            <a:r>
              <a:rPr lang="ru-RU" sz="2200" dirty="0" smtClean="0"/>
              <a:t>…г</a:t>
            </a:r>
            <a:r>
              <a:rPr lang="ru-RU" sz="2200" dirty="0"/>
              <a:t>) абзац четвертый пункта 4 изложить в следующей редакции:</a:t>
            </a: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ru-RU" sz="2600" dirty="0" smtClean="0"/>
              <a:t>	«</a:t>
            </a:r>
            <a:r>
              <a:rPr lang="ru-RU" sz="2600" dirty="0"/>
              <a:t>Повышение квалификации работников, направленное на непрерывное совершенствование профессиональных знаний и навыков, а также постоянное повышение профессионального уровня и расширение </a:t>
            </a:r>
            <a:r>
              <a:rPr lang="ru-RU" sz="2600" dirty="0" smtClean="0"/>
              <a:t> квалификации</a:t>
            </a:r>
            <a:r>
              <a:rPr lang="ru-RU" sz="2600" dirty="0"/>
              <a:t>, </a:t>
            </a:r>
            <a:r>
              <a:rPr lang="ru-RU" sz="2600" dirty="0" smtClean="0"/>
              <a:t> проводится  в  течение </a:t>
            </a:r>
            <a:r>
              <a:rPr lang="ru-RU" sz="2600" dirty="0"/>
              <a:t>всей их трудовой деятельности путем освоения учебных </a:t>
            </a:r>
            <a:r>
              <a:rPr lang="ru-RU" sz="2600" dirty="0" smtClean="0"/>
              <a:t> занятий  и  учебных  работ…  в  объеме        </a:t>
            </a:r>
            <a:r>
              <a:rPr lang="ru-RU" sz="2600" b="1" dirty="0">
                <a:solidFill>
                  <a:srgbClr val="000099"/>
                </a:solidFill>
              </a:rPr>
              <a:t>не менее </a:t>
            </a:r>
            <a:r>
              <a:rPr lang="ru-RU" sz="2600" b="1" dirty="0" smtClean="0">
                <a:solidFill>
                  <a:srgbClr val="000099"/>
                </a:solidFill>
              </a:rPr>
              <a:t>30 </a:t>
            </a:r>
            <a:r>
              <a:rPr lang="ru-RU" sz="2600" b="1" dirty="0">
                <a:solidFill>
                  <a:srgbClr val="000099"/>
                </a:solidFill>
              </a:rPr>
              <a:t>академических часов </a:t>
            </a:r>
            <a:r>
              <a:rPr lang="ru-RU" sz="2600" b="1" dirty="0" smtClean="0">
                <a:solidFill>
                  <a:srgbClr val="000099"/>
                </a:solidFill>
              </a:rPr>
              <a:t>ежегодного </a:t>
            </a:r>
            <a:r>
              <a:rPr lang="ru-RU" sz="2600" b="1" dirty="0">
                <a:solidFill>
                  <a:srgbClr val="000099"/>
                </a:solidFill>
              </a:rPr>
              <a:t>либо</a:t>
            </a:r>
            <a:r>
              <a:rPr lang="ru-RU" sz="2600" dirty="0"/>
              <a:t> </a:t>
            </a:r>
            <a:r>
              <a:rPr lang="ru-RU" sz="2600" b="1" dirty="0">
                <a:solidFill>
                  <a:srgbClr val="000099"/>
                </a:solidFill>
              </a:rPr>
              <a:t>не менее 150 академических часов </a:t>
            </a:r>
            <a:r>
              <a:rPr lang="ru-RU" sz="2600" dirty="0"/>
              <a:t>не реже одного раза в 5 лет</a:t>
            </a:r>
            <a:r>
              <a:rPr lang="ru-RU" sz="2600" dirty="0" smtClean="0"/>
              <a:t>.»;…</a:t>
            </a:r>
            <a:endParaRPr lang="ru-RU" sz="2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347"/>
            <a:ext cx="9144000" cy="2146204"/>
          </a:xfrm>
          <a:noFill/>
        </p:spPr>
        <p:txBody>
          <a:bodyPr tIns="118800" anchor="t"/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 ИЗМЕНЕНИЯ,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которые вносятся в приказ </a:t>
            </a:r>
            <a:r>
              <a:rPr lang="ru-RU" sz="1800" b="1" dirty="0" smtClean="0">
                <a:solidFill>
                  <a:srgbClr val="C00000"/>
                </a:solidFill>
              </a:rPr>
              <a:t>Минздрава России от 03.08.2012 </a:t>
            </a:r>
            <a:r>
              <a:rPr lang="ru-RU" sz="1800" b="1" dirty="0">
                <a:solidFill>
                  <a:srgbClr val="C00000"/>
                </a:solidFill>
              </a:rPr>
              <a:t>г. № 66н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«Об утверждении Порядка и сроков совершенствования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медицинскими работниками и фармацевтическими работниками профессиональных знаний и навыков путем обучения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по дополнительным профессиональным образовательным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программам в образовательных и научных организациях»</a:t>
            </a:r>
          </a:p>
        </p:txBody>
      </p:sp>
    </p:spTree>
    <p:extLst>
      <p:ext uri="{BB962C8B-B14F-4D97-AF65-F5344CB8AC3E}">
        <p14:creationId xmlns:p14="http://schemas.microsoft.com/office/powerpoint/2010/main" val="6910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288907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endParaRPr lang="ru-RU" sz="24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763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44000" indent="-342900"/>
            <a:r>
              <a:rPr lang="ru-RU" sz="2600" b="1" dirty="0" smtClean="0">
                <a:solidFill>
                  <a:srgbClr val="333399">
                    <a:lumMod val="75000"/>
                  </a:srgbClr>
                </a:solidFill>
              </a:rPr>
              <a:t>ПРИНЦИПЫ  НЕПРЕРЫВНОГО  </a:t>
            </a:r>
          </a:p>
          <a:p>
            <a:pPr marL="144000" indent="-342900"/>
            <a:r>
              <a:rPr lang="ru-RU" sz="2600" b="1" dirty="0" smtClean="0">
                <a:solidFill>
                  <a:srgbClr val="333399">
                    <a:lumMod val="75000"/>
                  </a:srgbClr>
                </a:solidFill>
              </a:rPr>
              <a:t>МЕДИЦИНСКОГО  ОБРАЗОВАНИЯ:</a:t>
            </a:r>
          </a:p>
          <a:p>
            <a:pPr marL="144000" indent="-342900" algn="just">
              <a:spcAft>
                <a:spcPts val="30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1) </a:t>
            </a:r>
            <a:r>
              <a:rPr lang="ru-RU" sz="2800" b="1" dirty="0" smtClean="0">
                <a:solidFill>
                  <a:srgbClr val="C00000"/>
                </a:solidFill>
              </a:rPr>
              <a:t>внедрение </a:t>
            </a:r>
            <a:r>
              <a:rPr lang="ru-RU" sz="2800" b="1" dirty="0">
                <a:solidFill>
                  <a:srgbClr val="C00000"/>
                </a:solidFill>
              </a:rPr>
              <a:t>непрерывности обучения </a:t>
            </a:r>
            <a:r>
              <a:rPr lang="ru-RU" sz="2800" b="1" dirty="0" smtClean="0">
                <a:solidFill>
                  <a:srgbClr val="C00000"/>
                </a:solidFill>
              </a:rPr>
              <a:t>работника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(в </a:t>
            </a:r>
            <a:r>
              <a:rPr lang="ru-RU" sz="2800" dirty="0">
                <a:solidFill>
                  <a:srgbClr val="000000"/>
                </a:solidFill>
              </a:rPr>
              <a:t>течение всего </a:t>
            </a:r>
            <a:r>
              <a:rPr lang="ru-RU" sz="2800" dirty="0" smtClean="0">
                <a:solidFill>
                  <a:srgbClr val="000000"/>
                </a:solidFill>
              </a:rPr>
              <a:t>календарного </a:t>
            </a:r>
            <a:r>
              <a:rPr lang="ru-RU" sz="2800" dirty="0">
                <a:solidFill>
                  <a:srgbClr val="000000"/>
                </a:solidFill>
              </a:rPr>
              <a:t>года, отдельными циклами или модулями, путем прохождения отдельных учебных мероприятий);</a:t>
            </a:r>
          </a:p>
          <a:p>
            <a:pPr marL="144000" indent="-342900" algn="just">
              <a:spcAft>
                <a:spcPts val="300"/>
              </a:spcAft>
            </a:pPr>
            <a:r>
              <a:rPr lang="ru-RU" sz="2800" dirty="0">
                <a:solidFill>
                  <a:srgbClr val="000000"/>
                </a:solidFill>
              </a:rPr>
              <a:t>2) </a:t>
            </a:r>
            <a:r>
              <a:rPr lang="ru-RU" sz="2800" b="1" dirty="0">
                <a:solidFill>
                  <a:srgbClr val="C00000"/>
                </a:solidFill>
              </a:rPr>
              <a:t>применение в обучении дистанционных образовательных </a:t>
            </a:r>
            <a:r>
              <a:rPr lang="ru-RU" sz="2800" b="1" dirty="0" smtClean="0">
                <a:solidFill>
                  <a:srgbClr val="C00000"/>
                </a:solidFill>
              </a:rPr>
              <a:t>технологий </a:t>
            </a:r>
            <a:r>
              <a:rPr lang="ru-RU" sz="2800" b="1" dirty="0">
                <a:solidFill>
                  <a:srgbClr val="C00000"/>
                </a:solidFill>
              </a:rPr>
              <a:t>и электронного обучения;</a:t>
            </a:r>
          </a:p>
          <a:p>
            <a:pPr marL="144000" indent="-342900" algn="just">
              <a:spcAft>
                <a:spcPts val="300"/>
              </a:spcAft>
            </a:pPr>
            <a:r>
              <a:rPr lang="ru-RU" sz="2800" dirty="0">
                <a:solidFill>
                  <a:srgbClr val="000000"/>
                </a:solidFill>
              </a:rPr>
              <a:t>3) формирование программ с учетом наиболее актуальных проблем практического здравоохранения;</a:t>
            </a:r>
          </a:p>
          <a:p>
            <a:pPr marL="144000" indent="-342900" algn="just">
              <a:spcAft>
                <a:spcPts val="300"/>
              </a:spcAft>
            </a:pPr>
            <a:r>
              <a:rPr lang="ru-RU" sz="2800" dirty="0">
                <a:solidFill>
                  <a:srgbClr val="000000"/>
                </a:solidFill>
              </a:rPr>
              <a:t>4) сетевое взаимодействие образовательных и профессиональных и общественных организаций.</a:t>
            </a:r>
          </a:p>
          <a:p>
            <a:pPr marL="144000" indent="-342900"/>
            <a:endParaRPr lang="ru-RU" sz="2800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144000" indent="-342900"/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6288906"/>
            <a:ext cx="9144000" cy="5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/>
            <a:r>
              <a:rPr lang="ru-RU" sz="2000" dirty="0" smtClean="0">
                <a:solidFill>
                  <a:srgbClr val="660066"/>
                </a:solidFill>
              </a:rPr>
              <a:t>Письмо Минздрава России от 27.07.2015 г. № 16-2/10/2-4182</a:t>
            </a:r>
            <a:endParaRPr lang="ru-RU" sz="2000" i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0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288907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endParaRPr lang="ru-RU" sz="24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8763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44000" indent="-342900"/>
            <a:r>
              <a:rPr lang="ru-RU" sz="2600" b="1" dirty="0" smtClean="0">
                <a:solidFill>
                  <a:srgbClr val="333399">
                    <a:lumMod val="75000"/>
                  </a:srgbClr>
                </a:solidFill>
              </a:rPr>
              <a:t>ПРИНЦИПЫ  НЕПРЕРЫВНОГО  </a:t>
            </a:r>
          </a:p>
          <a:p>
            <a:pPr marL="144000" indent="-342900"/>
            <a:r>
              <a:rPr lang="ru-RU" sz="2600" b="1" dirty="0" smtClean="0">
                <a:solidFill>
                  <a:srgbClr val="333399">
                    <a:lumMod val="75000"/>
                  </a:srgbClr>
                </a:solidFill>
              </a:rPr>
              <a:t>МЕДИЦИНСКОГО  ОБРАЗОВАНИЯ:</a:t>
            </a:r>
          </a:p>
          <a:p>
            <a:pPr marL="144000" indent="-342900" algn="just">
              <a:spcAft>
                <a:spcPts val="30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5) </a:t>
            </a:r>
            <a:r>
              <a:rPr lang="ru-RU" sz="2800" dirty="0" smtClean="0">
                <a:solidFill>
                  <a:schemeClr val="tx1"/>
                </a:solidFill>
              </a:rPr>
              <a:t>реализация образовательных программ </a:t>
            </a:r>
            <a:r>
              <a:rPr lang="ru-RU" sz="2800" dirty="0" smtClean="0">
                <a:solidFill>
                  <a:srgbClr val="000000"/>
                </a:solidFill>
              </a:rPr>
              <a:t>образовательными организациями с применением одной или нескольких образовательных технологий: </a:t>
            </a:r>
            <a:r>
              <a:rPr lang="ru-RU" sz="2800" b="1" dirty="0" smtClean="0">
                <a:solidFill>
                  <a:srgbClr val="C00000"/>
                </a:solidFill>
              </a:rPr>
              <a:t>стажировки, </a:t>
            </a:r>
            <a:r>
              <a:rPr lang="ru-RU" sz="2800" b="1" dirty="0" err="1" smtClean="0">
                <a:solidFill>
                  <a:srgbClr val="C00000"/>
                </a:solidFill>
              </a:rPr>
              <a:t>симуляционого</a:t>
            </a:r>
            <a:r>
              <a:rPr lang="ru-RU" sz="2800" b="1" dirty="0" smtClean="0">
                <a:solidFill>
                  <a:srgbClr val="C00000"/>
                </a:solidFill>
              </a:rPr>
              <a:t> обучения</a:t>
            </a:r>
            <a:r>
              <a:rPr lang="ru-RU" sz="2800" dirty="0" smtClean="0">
                <a:solidFill>
                  <a:srgbClr val="000000"/>
                </a:solidFill>
              </a:rPr>
              <a:t>…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157153"/>
            <a:ext cx="9144000" cy="5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ru-RU" sz="1900" dirty="0">
                <a:solidFill>
                  <a:srgbClr val="660066"/>
                </a:solidFill>
              </a:rPr>
              <a:t>Приказ </a:t>
            </a:r>
            <a:r>
              <a:rPr lang="ru-RU" sz="1900" dirty="0" smtClean="0">
                <a:solidFill>
                  <a:srgbClr val="660066"/>
                </a:solidFill>
              </a:rPr>
              <a:t>Минздрава России от 27.08.2015 </a:t>
            </a:r>
            <a:r>
              <a:rPr lang="ru-RU" sz="1900" dirty="0">
                <a:solidFill>
                  <a:srgbClr val="660066"/>
                </a:solidFill>
              </a:rPr>
              <a:t>г. №599 </a:t>
            </a:r>
            <a:endParaRPr lang="ru-RU" sz="1900" dirty="0" smtClean="0">
              <a:solidFill>
                <a:srgbClr val="660066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1900" dirty="0" smtClean="0">
                <a:solidFill>
                  <a:srgbClr val="660066"/>
                </a:solidFill>
              </a:rPr>
              <a:t>"</a:t>
            </a:r>
            <a:r>
              <a:rPr lang="ru-RU" sz="1900" dirty="0">
                <a:solidFill>
                  <a:srgbClr val="660066"/>
                </a:solidFill>
              </a:rPr>
              <a:t>Об организации внедрения в подведомственных Министерству здравоохранения Российской Федерации образовательных и научных организациях подготовки медицинских работников по дополнительным профессиональным программам с применением образовательного сертификата"</a:t>
            </a:r>
          </a:p>
          <a:p>
            <a:pPr>
              <a:lnSpc>
                <a:spcPct val="95000"/>
              </a:lnSpc>
            </a:pPr>
            <a:r>
              <a:rPr lang="ru-RU" sz="1900" dirty="0" smtClean="0">
                <a:solidFill>
                  <a:srgbClr val="660066"/>
                </a:solidFill>
              </a:rPr>
              <a:t>Приказ </a:t>
            </a:r>
            <a:r>
              <a:rPr lang="ru-RU" sz="1900" dirty="0">
                <a:solidFill>
                  <a:srgbClr val="660066"/>
                </a:solidFill>
              </a:rPr>
              <a:t>Минздрава России от </a:t>
            </a:r>
            <a:r>
              <a:rPr lang="ru-RU" sz="1900" dirty="0" smtClean="0">
                <a:solidFill>
                  <a:srgbClr val="660066"/>
                </a:solidFill>
              </a:rPr>
              <a:t>04.08.2016 г. № </a:t>
            </a:r>
            <a:r>
              <a:rPr lang="ru-RU" sz="1900" dirty="0">
                <a:solidFill>
                  <a:srgbClr val="660066"/>
                </a:solidFill>
              </a:rPr>
              <a:t>575н</a:t>
            </a:r>
          </a:p>
          <a:p>
            <a:pPr>
              <a:lnSpc>
                <a:spcPct val="95000"/>
              </a:lnSpc>
            </a:pPr>
            <a:r>
              <a:rPr lang="ru-RU" sz="1900" dirty="0">
                <a:solidFill>
                  <a:srgbClr val="660066"/>
                </a:solidFill>
              </a:rPr>
              <a:t>"Об утверждении Порядка выбора медицинским работником программы повышения квалификации в организации, осуществляющей образовательную деятельность, для направления на дополнительное профессиональное образование за счет средств нормированного страхового запаса территориального фонда обязательного медицинского страхования"</a:t>
            </a:r>
          </a:p>
          <a:p>
            <a:pPr>
              <a:lnSpc>
                <a:spcPct val="95000"/>
              </a:lnSpc>
            </a:pPr>
            <a:endParaRPr lang="ru-RU" sz="1900" i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5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80679" y="1905000"/>
            <a:ext cx="6781800" cy="4501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72000" rIns="18000" bIns="7200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ТЗ на разработку ЭИОС НМО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66305" y="2590702"/>
            <a:ext cx="1600200" cy="9504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b="1" kern="0" dirty="0" smtClean="0">
              <a:solidFill>
                <a:srgbClr val="00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ЭОР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kern="0" dirty="0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395105" y="2590702"/>
            <a:ext cx="1600200" cy="9504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b="1" kern="0" dirty="0" smtClean="0">
              <a:solidFill>
                <a:srgbClr val="00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ЭИР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kern="0" dirty="0">
              <a:solidFill>
                <a:srgbClr val="00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419600" y="2567380"/>
            <a:ext cx="4267200" cy="125514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Информационные и телекоммуникационные технологии,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технологические средства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223779" y="2358240"/>
            <a:ext cx="0" cy="23246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4" idx="1"/>
          </p:cNvCxnSpPr>
          <p:nvPr/>
        </p:nvCxnSpPr>
        <p:spPr>
          <a:xfrm>
            <a:off x="975879" y="2130052"/>
            <a:ext cx="30480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062479" y="2107455"/>
            <a:ext cx="304800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75879" y="2130052"/>
            <a:ext cx="0" cy="46065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367279" y="2111004"/>
            <a:ext cx="0" cy="45637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250373" y="4076700"/>
            <a:ext cx="6802582" cy="6457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Подготовка ППС, учебно-вспомогательных и административно-хозяйственных работников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259897" y="5029200"/>
            <a:ext cx="6802582" cy="4501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72000" rIns="18000" bIns="7200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Отдел ДОО в составе ЦИ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250373" y="5638800"/>
            <a:ext cx="6802582" cy="6457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Ответственные за применение ЭО и ДОТ на кафедрах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cxnSp>
        <p:nvCxnSpPr>
          <p:cNvPr id="2050" name="Прямая соединительная линия 2049"/>
          <p:cNvCxnSpPr>
            <a:stCxn id="13" idx="1"/>
          </p:cNvCxnSpPr>
          <p:nvPr/>
        </p:nvCxnSpPr>
        <p:spPr>
          <a:xfrm flipH="1">
            <a:off x="394855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 flipH="1">
            <a:off x="390525" y="1295400"/>
            <a:ext cx="4332" cy="5562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/>
          <p:nvPr/>
        </p:nvCxnSpPr>
        <p:spPr>
          <a:xfrm>
            <a:off x="4547755" y="1562172"/>
            <a:ext cx="0" cy="3428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/>
          <p:nvPr/>
        </p:nvCxnSpPr>
        <p:spPr>
          <a:xfrm>
            <a:off x="381001" y="4399574"/>
            <a:ext cx="85551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 стрелкой 2061"/>
          <p:cNvCxnSpPr>
            <a:endCxn id="33" idx="1"/>
          </p:cNvCxnSpPr>
          <p:nvPr/>
        </p:nvCxnSpPr>
        <p:spPr>
          <a:xfrm>
            <a:off x="404379" y="5254252"/>
            <a:ext cx="855518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>
            <a:endCxn id="34" idx="1"/>
          </p:cNvCxnSpPr>
          <p:nvPr/>
        </p:nvCxnSpPr>
        <p:spPr>
          <a:xfrm>
            <a:off x="394855" y="5961674"/>
            <a:ext cx="855518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819151" y="6478549"/>
            <a:ext cx="7611341" cy="2579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0" dirty="0" smtClean="0">
                <a:solidFill>
                  <a:srgbClr val="000000"/>
                </a:solidFill>
              </a:rPr>
              <a:t>Решение ректората ГБОУ ВПО КГМУ Минздрава России от 14.01.2016 года</a:t>
            </a:r>
            <a:endParaRPr lang="ru-RU" i="1" kern="0" dirty="0">
              <a:solidFill>
                <a:srgbClr val="00000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29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4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H="1">
            <a:off x="394855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 стрелкой 2053"/>
          <p:cNvCxnSpPr/>
          <p:nvPr/>
        </p:nvCxnSpPr>
        <p:spPr>
          <a:xfrm>
            <a:off x="394855" y="1295400"/>
            <a:ext cx="0" cy="302349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/>
          <p:nvPr/>
        </p:nvCxnSpPr>
        <p:spPr>
          <a:xfrm>
            <a:off x="405246" y="2564854"/>
            <a:ext cx="85551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1246910" y="1711356"/>
            <a:ext cx="6802582" cy="21717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72000" rIns="18000" bIns="0" anchor="t" anchorCtr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000000"/>
                </a:solidFill>
              </a:rPr>
              <a:t>Комплекс ЭОР и ЭИР для ДПП ПК и ПП 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000000"/>
                </a:solidFill>
              </a:rPr>
              <a:t>с использованием ДОТ, ЭО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kern="0" dirty="0" smtClean="0">
              <a:solidFill>
                <a:srgbClr val="000000"/>
              </a:solidFill>
            </a:endParaRPr>
          </a:p>
          <a:p>
            <a:pPr marL="396000" indent="-28575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kern="0" dirty="0" smtClean="0">
                <a:solidFill>
                  <a:srgbClr val="000000"/>
                </a:solidFill>
              </a:rPr>
              <a:t>Экспертиза электронных учебных изданий,</a:t>
            </a:r>
          </a:p>
          <a:p>
            <a:pPr marL="396000" indent="-28575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kern="0" dirty="0" smtClean="0">
                <a:solidFill>
                  <a:srgbClr val="000000"/>
                </a:solidFill>
              </a:rPr>
              <a:t>Регистрация в издательстве КГМУ (</a:t>
            </a:r>
            <a:r>
              <a:rPr lang="en-US" sz="2200" b="1" kern="0" dirty="0" smtClean="0">
                <a:solidFill>
                  <a:srgbClr val="000000"/>
                </a:solidFill>
              </a:rPr>
              <a:t>ISBN</a:t>
            </a:r>
            <a:r>
              <a:rPr lang="ru-RU" sz="2200" b="1" kern="0" dirty="0" smtClean="0">
                <a:solidFill>
                  <a:srgbClr val="000000"/>
                </a:solidFill>
              </a:rPr>
              <a:t> – </a:t>
            </a:r>
            <a:r>
              <a:rPr lang="ru-RU" sz="2000" kern="0" dirty="0" smtClean="0">
                <a:solidFill>
                  <a:srgbClr val="000000"/>
                </a:solidFill>
              </a:rPr>
              <a:t>международный стандартный книжный номер</a:t>
            </a:r>
            <a:r>
              <a:rPr lang="ru-RU" sz="2200" b="1" kern="0" dirty="0" smtClean="0">
                <a:solidFill>
                  <a:srgbClr val="000000"/>
                </a:solidFill>
              </a:rPr>
              <a:t>),</a:t>
            </a:r>
          </a:p>
          <a:p>
            <a:pPr marL="396000" indent="-28575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kern="0" dirty="0" smtClean="0">
                <a:solidFill>
                  <a:srgbClr val="000000"/>
                </a:solidFill>
              </a:rPr>
              <a:t>Регистрация в </a:t>
            </a:r>
            <a:r>
              <a:rPr lang="ru-RU" sz="2200" b="1" kern="0" dirty="0" err="1" smtClean="0">
                <a:solidFill>
                  <a:srgbClr val="000000"/>
                </a:solidFill>
              </a:rPr>
              <a:t>Информрегистре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cxnSp>
        <p:nvCxnSpPr>
          <p:cNvPr id="2072" name="Прямая соединительная линия 2071"/>
          <p:cNvCxnSpPr/>
          <p:nvPr/>
        </p:nvCxnSpPr>
        <p:spPr>
          <a:xfrm>
            <a:off x="1600201" y="2473200"/>
            <a:ext cx="6096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234787" y="3996020"/>
            <a:ext cx="6802582" cy="6457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Учет и хранение результатов образовательного процесса с использованием ЭО и ДОТ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5247" y="4318894"/>
            <a:ext cx="81568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  <p:pic>
        <p:nvPicPr>
          <p:cNvPr id="2050" name="Picture 2" descr="D:\Доклады_презентации\2018_весна\12.03.2018_УС_НМО\скрин_сайт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59" y="4766009"/>
            <a:ext cx="4087813" cy="197802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лады_презентации\2018_весна\12.03.2018_УС_НМО\скрин_сайт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218" y="4766008"/>
            <a:ext cx="4129258" cy="198000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412672" y="4641770"/>
            <a:ext cx="318655" cy="24847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00201" y="6553200"/>
            <a:ext cx="685799" cy="192808"/>
          </a:xfrm>
          <a:prstGeom prst="ellipse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17003" y="5565676"/>
            <a:ext cx="314324" cy="0"/>
          </a:xfrm>
          <a:prstGeom prst="straightConnector1">
            <a:avLst/>
          </a:prstGeom>
          <a:ln w="38100">
            <a:solidFill>
              <a:srgbClr val="0099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163671" y="5069596"/>
            <a:ext cx="3270284" cy="3687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kern="0" dirty="0" smtClean="0">
                <a:solidFill>
                  <a:srgbClr val="006699"/>
                </a:solidFill>
              </a:rPr>
              <a:t>Портал КГМУ НДПО</a:t>
            </a:r>
            <a:endParaRPr lang="ru-RU" sz="2400" i="1" u="sng" kern="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90600" y="1704091"/>
            <a:ext cx="7162800" cy="5903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Подготовка ППС, учебно-вспомогательных и административно-хозяйственных работников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5287" y="2209800"/>
            <a:ext cx="8693426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C00000"/>
                </a:solidFill>
              </a:rPr>
              <a:t>Обучение по ДПП на центральных базах в 2017 гг.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9660" y="1295400"/>
            <a:ext cx="5195" cy="7280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9660" y="20234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93542"/>
              </p:ext>
            </p:extLst>
          </p:nvPr>
        </p:nvGraphicFramePr>
        <p:xfrm>
          <a:off x="13029" y="2743200"/>
          <a:ext cx="9104243" cy="3924963"/>
        </p:xfrm>
        <a:graphic>
          <a:graphicData uri="http://schemas.openxmlformats.org/drawingml/2006/table">
            <a:tbl>
              <a:tblPr firstRow="1" firstCol="1" bandRow="1"/>
              <a:tblGrid>
                <a:gridCol w="384313"/>
                <a:gridCol w="4704522"/>
                <a:gridCol w="596348"/>
                <a:gridCol w="622852"/>
                <a:gridCol w="1417982"/>
                <a:gridCol w="1378226"/>
              </a:tblGrid>
              <a:tr h="18866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Учебный центр, организация</a:t>
                      </a:r>
                    </a:p>
                  </a:txBody>
                  <a:tcPr marL="61521" marR="61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Кол-во, чел.</a:t>
                      </a:r>
                    </a:p>
                  </a:txBody>
                  <a:tcPr marL="61521" marR="61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</a:t>
                      </a:r>
                      <a:r>
                        <a:rPr lang="ru-RU" sz="14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т.ч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по направлениям:</a:t>
                      </a:r>
                    </a:p>
                  </a:txBody>
                  <a:tcPr marL="61521" marR="61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НДПО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образовательные технологии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 медицинской специальности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Первый МГМУ им. И.М. Сеченова, Москва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ФГБОУ ДПО "Российская медицинская академия непрерывного профессионального образования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",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Москва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ФГБОУ ВО РНИМУ им. Н.И.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Пирогова,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Москва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ФГБОУ ВО "Северо-западный государственный медицинский университет им. Мечникова", С-Пб.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ФГБОУ ВО "Московский гос. мед.-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стом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университет им. А.И. Евдокимова" МЗ РФ, Москва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НМИЦ Сердечно-сосудистой хирургии им. Бакулева, Москва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500" spc="-2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ФГБОУ ВО Первый </a:t>
                      </a:r>
                      <a:r>
                        <a:rPr lang="ru-RU" sz="1500" spc="-2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СПбГМУ</a:t>
                      </a:r>
                      <a:r>
                        <a:rPr lang="ru-RU" sz="1500" spc="-2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500" spc="-20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им. И.П. Павлова, С-Пб.</a:t>
                      </a:r>
                      <a:endParaRPr lang="ru-RU" sz="1500" spc="-2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1521" marR="61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90600" y="1704091"/>
            <a:ext cx="7162800" cy="5903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Подготовка ППС, учебно-вспомогательных и административно-хозяйственных работников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5287" y="2209800"/>
            <a:ext cx="8706677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C00000"/>
                </a:solidFill>
              </a:rPr>
              <a:t>Обучение по ДПП ПК на ФПК КГМУ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68391"/>
              </p:ext>
            </p:extLst>
          </p:nvPr>
        </p:nvGraphicFramePr>
        <p:xfrm>
          <a:off x="0" y="2724647"/>
          <a:ext cx="9117496" cy="4055464"/>
        </p:xfrm>
        <a:graphic>
          <a:graphicData uri="http://schemas.openxmlformats.org/drawingml/2006/table">
            <a:tbl>
              <a:tblPr firstRow="1" firstCol="1" bandRow="1"/>
              <a:tblGrid>
                <a:gridCol w="596348"/>
                <a:gridCol w="4691269"/>
                <a:gridCol w="940905"/>
                <a:gridCol w="1868556"/>
                <a:gridCol w="1020418"/>
              </a:tblGrid>
              <a:tr h="193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Название программы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К-во час.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Сроки проведения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</a:t>
                      </a:r>
                      <a:r>
                        <a:rPr lang="ru-RU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чел.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1.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Методика 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технология </a:t>
                      </a:r>
                      <a:r>
                        <a:rPr lang="ru-RU" sz="15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симуляционного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обучения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10.12.16-18.02.17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Технология 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создания 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электронных образовательных ресурсов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13.03.17-06.05.17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Методика 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технология подготовки </a:t>
                      </a:r>
                      <a:r>
                        <a:rPr lang="ru-RU" sz="15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видеолекций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</a:p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1) 19.04.17-27.06.17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2) 22.11.17-29.12.17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 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1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Дистанционная 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поддержка образовательного процесса: модуль </a:t>
                      </a:r>
                      <a:r>
                        <a:rPr lang="en-US" sz="15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iSpring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</a:t>
                      </a:r>
                    </a:p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1) 28.04.17-23.06.17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1) 12.10.17-02.12.17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 – 39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Специалист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симуляционного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обучения - помощник эксперта по оказанию медицинской помощи в экстренной и неотложной форме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31.05.17-24.06.17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Специалист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симуляционного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обучения - помощник эксперта по оказанию плановой медицинской помощи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31.05.17-24.06.17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Интерактивные и традиционные технологии в электронной образовательной среде университета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14.06.17-22.06.17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ru-RU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ВСЕГО: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125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9660" y="1295400"/>
            <a:ext cx="5195" cy="7280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9660" y="20234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2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2857" y="0"/>
            <a:ext cx="7145383" cy="9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lnSpc>
                <a:spcPct val="85000"/>
              </a:lnSpc>
            </a:pP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Заседание президиума Совета при </a:t>
            </a:r>
          </a:p>
          <a:p>
            <a:pPr algn="ctr">
              <a:lnSpc>
                <a:spcPct val="85000"/>
              </a:lnSpc>
            </a:pP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Президенте РФ по стратегическому развитию </a:t>
            </a:r>
          </a:p>
          <a:p>
            <a:pPr algn="ctr">
              <a:lnSpc>
                <a:spcPct val="85000"/>
              </a:lnSpc>
            </a:pP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и приоритетным проектам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26 июля 2017 г.</a:t>
            </a:r>
            <a:endParaRPr lang="ru-RU" sz="2300" b="1" dirty="0">
              <a:solidFill>
                <a:srgbClr val="003399"/>
              </a:solidFill>
              <a:cs typeface="Arial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-3" y="1169324"/>
            <a:ext cx="91439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	Приоритетный проект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	«Обеспечение здравоохранения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	квалифицированными специалистами»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(«НОВЫЕ КАДРЫ СОВРЕМЕННОГО ЗДРАВООХРАНЕНИЯ»)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152400" y="2708564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	Ключевая </a:t>
            </a:r>
            <a:r>
              <a:rPr lang="ru-RU" sz="2800" dirty="0">
                <a:solidFill>
                  <a:srgbClr val="000000"/>
                </a:solidFill>
              </a:rPr>
              <a:t>цель проекта – обеспечить отрасль </a:t>
            </a:r>
            <a:r>
              <a:rPr lang="ru-RU" sz="3000" b="1" dirty="0">
                <a:solidFill>
                  <a:srgbClr val="C00000"/>
                </a:solidFill>
              </a:rPr>
              <a:t>квалифицированными специалистами </a:t>
            </a:r>
            <a:r>
              <a:rPr lang="ru-RU" sz="2800" spc="40" dirty="0">
                <a:solidFill>
                  <a:srgbClr val="000000"/>
                </a:solidFill>
              </a:rPr>
              <a:t>за счёт внедрения новой процедуры допуска специалистов к профессиональной деятельности – </a:t>
            </a:r>
            <a:r>
              <a:rPr lang="ru-RU" sz="3000" b="1" dirty="0">
                <a:solidFill>
                  <a:srgbClr val="C00000"/>
                </a:solidFill>
              </a:rPr>
              <a:t>аккредитации специалистов</a:t>
            </a:r>
            <a:r>
              <a:rPr lang="ru-RU" sz="2800" dirty="0">
                <a:solidFill>
                  <a:srgbClr val="000000"/>
                </a:solidFill>
              </a:rPr>
              <a:t> – и внедрить </a:t>
            </a:r>
            <a:r>
              <a:rPr lang="ru-RU" sz="3000" b="1" dirty="0">
                <a:solidFill>
                  <a:srgbClr val="C00000"/>
                </a:solidFill>
              </a:rPr>
              <a:t>систему непрерывного дополнительного профессионального образования </a:t>
            </a:r>
            <a:r>
              <a:rPr lang="ru-RU" sz="2800" dirty="0">
                <a:solidFill>
                  <a:srgbClr val="000000"/>
                </a:solidFill>
              </a:rPr>
              <a:t>врачей с использованием интерактивных образовательных модулей.</a:t>
            </a:r>
          </a:p>
        </p:txBody>
      </p:sp>
      <p:pic>
        <p:nvPicPr>
          <p:cNvPr id="10" name="Picture 8" descr="i?id=184778158-1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0423" cy="20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339516"/>
            <a:ext cx="9116291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36000" rIns="18000" bIns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C00000"/>
                </a:solidFill>
              </a:rPr>
              <a:t>Обмен опытом сотрудников КГМУ на конференциях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9660" y="1295400"/>
            <a:ext cx="5195" cy="7280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9660" y="20234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90600" y="1704091"/>
            <a:ext cx="7162800" cy="5903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Подготовка ППС, учебно-вспомогательных и административно-хозяйственных работников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0" y="2700000"/>
            <a:ext cx="9088581" cy="3649160"/>
          </a:xfrm>
        </p:spPr>
        <p:txBody>
          <a:bodyPr lIns="36000" tIns="0">
            <a:noAutofit/>
          </a:bodyPr>
          <a:lstStyle/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VIII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Общероссийская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конференция с международным участием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Неделя медицинского образования – 2017» (Москва, 4-5.04.2017 г.);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VIII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международная конференция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РОСМЕДОБР-2017. Инновационные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обучающие технологии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медицине»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VI Съезд Российского общества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симуляционного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обучения в медицине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«РОСОМЕД-2017» (Москва,        5-6.10.2017 г.);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8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339516"/>
            <a:ext cx="9116291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tIns="36000" rIns="18000" bIns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C00000"/>
                </a:solidFill>
              </a:rPr>
              <a:t>Обмен опытом сотрудников КГМУ на конференциях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9660" y="1295400"/>
            <a:ext cx="5195" cy="7280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9660" y="20234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90600" y="1704091"/>
            <a:ext cx="7162800" cy="5903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Подготовка ППС, учебно-вспомогательных и административно-хозяйственных работников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" y="2700000"/>
            <a:ext cx="9116290" cy="3649160"/>
          </a:xfrm>
        </p:spPr>
        <p:txBody>
          <a:bodyPr lIns="36000" tIns="0">
            <a:noAutofit/>
          </a:bodyPr>
          <a:lstStyle/>
          <a:p>
            <a:pPr marL="288000" indent="-288000" algn="just">
              <a:lnSpc>
                <a:spcPct val="114000"/>
              </a:lnSpc>
              <a:spcBef>
                <a:spcPts val="300"/>
              </a:spcBef>
            </a:pPr>
            <a:r>
              <a:rPr lang="ru-RU" sz="2200" spc="-20" dirty="0" smtClean="0">
                <a:latin typeface="Arial" pitchFamily="34" charset="0"/>
                <a:cs typeface="Arial" pitchFamily="34" charset="0"/>
              </a:rPr>
              <a:t>Всероссийская научно-учебная конференция </a:t>
            </a:r>
            <a:r>
              <a:rPr lang="ru-RU" sz="2200" spc="-2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200" spc="-20" dirty="0" smtClean="0">
                <a:latin typeface="Arial" pitchFamily="34" charset="0"/>
                <a:cs typeface="Arial" pitchFamily="34" charset="0"/>
              </a:rPr>
              <a:t>международным участием «Образовательный процесс: поиск эффективных форм и механизмов», посвященная </a:t>
            </a:r>
            <a:r>
              <a:rPr lang="ru-RU" sz="2200" spc="-20" dirty="0">
                <a:latin typeface="Arial" pitchFamily="34" charset="0"/>
                <a:cs typeface="Arial" pitchFamily="34" charset="0"/>
              </a:rPr>
              <a:t>82-й годовщине </a:t>
            </a:r>
            <a:r>
              <a:rPr lang="ru-RU" sz="2200" spc="-20" dirty="0" smtClean="0">
                <a:latin typeface="Arial" pitchFamily="34" charset="0"/>
                <a:cs typeface="Arial" pitchFamily="34" charset="0"/>
              </a:rPr>
              <a:t>КГМУ (03.02.2017 г.),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Симпозиум 4  «Дистанционные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технологии обеспечения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качества как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основа непрерывного медицинского и фармацевтического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образования»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88000" indent="-288000" algn="just">
              <a:lnSpc>
                <a:spcPct val="114000"/>
              </a:lnSpc>
              <a:spcBef>
                <a:spcPts val="3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Декада международной медицинской науки и образования (Курск,        02-09.02.2018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.),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Международный медицинский симпозиум «Мировые практики медицинской науки и образования», </a:t>
            </a:r>
            <a:r>
              <a:rPr lang="ru-RU" sz="2200" i="1" dirty="0">
                <a:latin typeface="Arial" pitchFamily="34" charset="0"/>
                <a:cs typeface="Arial" pitchFamily="34" charset="0"/>
              </a:rPr>
              <a:t>Образовательный семинар «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Life-long Learning»</a:t>
            </a:r>
            <a:endParaRPr lang="ru-RU" sz="22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5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90600" y="1788063"/>
            <a:ext cx="7162800" cy="4224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72000" rIns="18000" bIns="7200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Отдел </a:t>
            </a:r>
            <a:r>
              <a:rPr lang="ru-RU" sz="2000" b="1" kern="0" dirty="0" smtClean="0">
                <a:solidFill>
                  <a:srgbClr val="000000"/>
                </a:solidFill>
              </a:rPr>
              <a:t>ДОО </a:t>
            </a:r>
            <a:r>
              <a:rPr lang="ru-RU" sz="2000" b="1" kern="0" dirty="0">
                <a:solidFill>
                  <a:srgbClr val="000000"/>
                </a:solidFill>
              </a:rPr>
              <a:t>в составе ЦИ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9660" y="1295400"/>
            <a:ext cx="5195" cy="7280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9660" y="20234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90600" y="2212466"/>
            <a:ext cx="7162800" cy="6457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Информационные и телекоммуникационные технологии, технологические средства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73232" y="3280556"/>
            <a:ext cx="7872845" cy="303717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Интернет-шлюз </a:t>
            </a:r>
            <a:r>
              <a:rPr lang="ru-RU" sz="2000" b="1" kern="0" dirty="0">
                <a:solidFill>
                  <a:srgbClr val="000000"/>
                </a:solidFill>
              </a:rPr>
              <a:t>ЛВС </a:t>
            </a:r>
            <a:r>
              <a:rPr lang="ru-RU" sz="2000" b="1" kern="0" dirty="0" smtClean="0">
                <a:solidFill>
                  <a:srgbClr val="000000"/>
                </a:solidFill>
              </a:rPr>
              <a:t>КГМУ</a:t>
            </a:r>
            <a:r>
              <a:rPr lang="en-US" sz="2000" b="1" kern="0" dirty="0" smtClean="0">
                <a:solidFill>
                  <a:srgbClr val="000000"/>
                </a:solidFill>
              </a:rPr>
              <a:t>: 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Mikrotik</a:t>
            </a:r>
            <a:r>
              <a:rPr lang="en-US" sz="2000" b="1" kern="0" dirty="0" smtClean="0">
                <a:solidFill>
                  <a:srgbClr val="000000"/>
                </a:solidFill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</a:rPr>
              <a:t>RouterOS</a:t>
            </a:r>
            <a:r>
              <a:rPr lang="en-US" sz="2000" b="1" kern="0" dirty="0">
                <a:solidFill>
                  <a:srgbClr val="00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Аппаратное </a:t>
            </a:r>
            <a:r>
              <a:rPr lang="ru-RU" sz="2000" b="1" kern="0" dirty="0" smtClean="0">
                <a:solidFill>
                  <a:srgbClr val="000000"/>
                </a:solidFill>
              </a:rPr>
              <a:t>обеспечение</a:t>
            </a:r>
            <a:r>
              <a:rPr lang="en-US" sz="2000" b="1" kern="0" dirty="0">
                <a:solidFill>
                  <a:srgbClr val="000000"/>
                </a:solidFill>
              </a:rPr>
              <a:t>:</a:t>
            </a:r>
            <a:r>
              <a:rPr lang="ru-RU" sz="2000" b="1" kern="0" dirty="0" smtClean="0">
                <a:solidFill>
                  <a:srgbClr val="000000"/>
                </a:solidFill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</a:rPr>
              <a:t>SuperMicro</a:t>
            </a:r>
            <a:r>
              <a:rPr lang="en-US" sz="2000" b="1" kern="0" dirty="0">
                <a:solidFill>
                  <a:srgbClr val="000000"/>
                </a:solidFill>
              </a:rPr>
              <a:t> 2 </a:t>
            </a:r>
            <a:r>
              <a:rPr lang="en-US" sz="2000" b="1" kern="0" dirty="0" err="1">
                <a:solidFill>
                  <a:srgbClr val="000000"/>
                </a:solidFill>
              </a:rPr>
              <a:t>cpu</a:t>
            </a:r>
            <a:r>
              <a:rPr lang="en-US" sz="2000" b="1" kern="0" dirty="0">
                <a:solidFill>
                  <a:srgbClr val="000000"/>
                </a:solidFill>
              </a:rPr>
              <a:t> Xeon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Гипервизор</a:t>
            </a:r>
            <a:r>
              <a:rPr lang="en-US" sz="2000" b="1" kern="0" dirty="0" smtClean="0">
                <a:solidFill>
                  <a:srgbClr val="000000"/>
                </a:solidFill>
              </a:rPr>
              <a:t>:</a:t>
            </a:r>
            <a:r>
              <a:rPr lang="ru-RU" sz="2000" b="1" kern="0" dirty="0" smtClean="0">
                <a:solidFill>
                  <a:srgbClr val="000000"/>
                </a:solidFill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</a:rPr>
              <a:t>Hyper-V</a:t>
            </a:r>
            <a:endParaRPr lang="ru-RU" sz="2000" b="1" kern="0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Виртуальная машина: ОС </a:t>
            </a:r>
            <a:r>
              <a:rPr lang="en-US" sz="2000" b="1" kern="0" dirty="0">
                <a:solidFill>
                  <a:srgbClr val="000000"/>
                </a:solidFill>
              </a:rPr>
              <a:t>Linux Centos 7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Web </a:t>
            </a:r>
            <a:r>
              <a:rPr lang="ru-RU" sz="2000" b="1" kern="0" dirty="0">
                <a:solidFill>
                  <a:srgbClr val="000000"/>
                </a:solidFill>
              </a:rPr>
              <a:t>сервер:  </a:t>
            </a:r>
            <a:r>
              <a:rPr lang="en-US" sz="2000" b="1" kern="0" dirty="0" err="1">
                <a:solidFill>
                  <a:srgbClr val="000000"/>
                </a:solidFill>
              </a:rPr>
              <a:t>Nginx</a:t>
            </a:r>
            <a:r>
              <a:rPr lang="en-US" sz="2000" b="1" kern="0" dirty="0">
                <a:solidFill>
                  <a:srgbClr val="000000"/>
                </a:solidFill>
              </a:rPr>
              <a:t> 1.10.2 frontend, Apache 2.2.15 backend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База данных: </a:t>
            </a:r>
            <a:r>
              <a:rPr lang="en-US" sz="2000" b="1" kern="0" dirty="0">
                <a:solidFill>
                  <a:srgbClr val="000000"/>
                </a:solidFill>
              </a:rPr>
              <a:t>MySQL 5.5.54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ru-RU" sz="2000" b="1" kern="0" dirty="0" err="1">
                <a:solidFill>
                  <a:srgbClr val="000000"/>
                </a:solidFill>
              </a:rPr>
              <a:t>истема</a:t>
            </a:r>
            <a:r>
              <a:rPr lang="ru-RU" sz="2000" b="1" kern="0" dirty="0">
                <a:solidFill>
                  <a:srgbClr val="000000"/>
                </a:solidFill>
              </a:rPr>
              <a:t> управления </a:t>
            </a:r>
            <a:r>
              <a:rPr lang="ru-RU" sz="2000" b="1" kern="0" dirty="0" smtClean="0">
                <a:solidFill>
                  <a:srgbClr val="000000"/>
                </a:solidFill>
              </a:rPr>
              <a:t>курсами</a:t>
            </a:r>
            <a:r>
              <a:rPr lang="en-US" sz="2000" b="1" kern="0" dirty="0" smtClean="0">
                <a:solidFill>
                  <a:srgbClr val="000000"/>
                </a:solidFill>
              </a:rPr>
              <a:t>:</a:t>
            </a:r>
            <a:r>
              <a:rPr lang="ru-RU" sz="2000" b="1" kern="0" dirty="0" smtClean="0">
                <a:solidFill>
                  <a:srgbClr val="000000"/>
                </a:solidFill>
              </a:rPr>
              <a:t> </a:t>
            </a:r>
            <a:r>
              <a:rPr lang="en-US" sz="2000" b="1" kern="0" dirty="0">
                <a:solidFill>
                  <a:srgbClr val="000000"/>
                </a:solidFill>
              </a:rPr>
              <a:t>Moodle 2.7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Модуль </a:t>
            </a:r>
            <a:r>
              <a:rPr lang="en-US" sz="2000" b="1" kern="0" dirty="0" smtClean="0">
                <a:solidFill>
                  <a:srgbClr val="000000"/>
                </a:solidFill>
              </a:rPr>
              <a:t>«</a:t>
            </a:r>
            <a:r>
              <a:rPr lang="ru-RU" sz="2000" b="1" kern="0" dirty="0">
                <a:solidFill>
                  <a:srgbClr val="000000"/>
                </a:solidFill>
              </a:rPr>
              <a:t>Электронный деканат</a:t>
            </a:r>
            <a:r>
              <a:rPr lang="ru-RU" sz="2000" b="1" kern="0" dirty="0" smtClean="0">
                <a:solidFill>
                  <a:srgbClr val="000000"/>
                </a:solidFill>
              </a:rPr>
              <a:t>» собственной разработки</a:t>
            </a:r>
            <a:endParaRPr lang="ru-RU" sz="2000" b="1" kern="0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559876" y="2858215"/>
            <a:ext cx="1" cy="42234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1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90600" y="1788063"/>
            <a:ext cx="7162800" cy="4224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72000" rIns="18000" bIns="7200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Отдел </a:t>
            </a:r>
            <a:r>
              <a:rPr lang="ru-RU" sz="2000" b="1" kern="0" dirty="0" smtClean="0">
                <a:solidFill>
                  <a:srgbClr val="000000"/>
                </a:solidFill>
              </a:rPr>
              <a:t>ДОО </a:t>
            </a:r>
            <a:r>
              <a:rPr lang="ru-RU" sz="2000" b="1" kern="0" dirty="0">
                <a:solidFill>
                  <a:srgbClr val="000000"/>
                </a:solidFill>
              </a:rPr>
              <a:t>в составе ЦИ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9660" y="1295400"/>
            <a:ext cx="5195" cy="7280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9660" y="20234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85357" y="2564566"/>
            <a:ext cx="7872845" cy="28832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t" anchorCtr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Запись </a:t>
            </a:r>
            <a:r>
              <a:rPr lang="ru-RU" sz="2000" b="1" kern="0" dirty="0" smtClean="0">
                <a:solidFill>
                  <a:srgbClr val="000000"/>
                </a:solidFill>
              </a:rPr>
              <a:t>видео-лекций</a:t>
            </a:r>
            <a:r>
              <a:rPr lang="ru-RU" sz="2000" b="1" kern="0" dirty="0">
                <a:solidFill>
                  <a:srgbClr val="000000"/>
                </a:solidFill>
              </a:rPr>
              <a:t>, монтаж отснятого материала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Обработка материалов в </a:t>
            </a:r>
            <a:r>
              <a:rPr lang="ru-RU" sz="2000" b="1" kern="0" dirty="0" err="1">
                <a:solidFill>
                  <a:srgbClr val="000000"/>
                </a:solidFill>
              </a:rPr>
              <a:t>Ispring</a:t>
            </a:r>
            <a:endParaRPr lang="ru-RU" sz="2000" b="1" kern="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Техническая поддержка пользователей, участвующих в процессе </a:t>
            </a:r>
            <a:r>
              <a:rPr lang="ru-RU" sz="2000" b="1" kern="0" dirty="0" smtClean="0">
                <a:solidFill>
                  <a:srgbClr val="000000"/>
                </a:solidFill>
              </a:rPr>
              <a:t>НДПО</a:t>
            </a:r>
            <a:endParaRPr lang="ru-RU" sz="2000" b="1" kern="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Поддержание </a:t>
            </a:r>
            <a:r>
              <a:rPr lang="ru-RU" sz="2000" b="1" kern="0" dirty="0">
                <a:solidFill>
                  <a:srgbClr val="000000"/>
                </a:solidFill>
              </a:rPr>
              <a:t>учебных курсов в актуальном состоянии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Запись </a:t>
            </a:r>
            <a:r>
              <a:rPr lang="ru-RU" sz="2000" b="1" kern="0" dirty="0">
                <a:solidFill>
                  <a:srgbClr val="000000"/>
                </a:solidFill>
              </a:rPr>
              <a:t>пользователей на </a:t>
            </a:r>
            <a:r>
              <a:rPr lang="ru-RU" sz="2000" b="1" kern="0" dirty="0" smtClean="0">
                <a:solidFill>
                  <a:srgbClr val="000000"/>
                </a:solidFill>
              </a:rPr>
              <a:t>обучение </a:t>
            </a:r>
            <a:r>
              <a:rPr lang="ru-RU" sz="2000" b="1" kern="0" dirty="0">
                <a:solidFill>
                  <a:srgbClr val="000000"/>
                </a:solidFill>
              </a:rPr>
              <a:t>на портале </a:t>
            </a:r>
            <a:r>
              <a:rPr lang="ru-RU" sz="2000" b="1" kern="0" dirty="0" smtClean="0">
                <a:solidFill>
                  <a:srgbClr val="000000"/>
                </a:solidFill>
              </a:rPr>
              <a:t>НДПО техническая </a:t>
            </a:r>
            <a:r>
              <a:rPr lang="ru-RU" sz="2000" b="1" kern="0" dirty="0">
                <a:solidFill>
                  <a:srgbClr val="000000"/>
                </a:solidFill>
              </a:rPr>
              <a:t>поддержка </a:t>
            </a:r>
            <a:r>
              <a:rPr lang="ru-RU" sz="2000" b="1" kern="0" dirty="0" smtClean="0">
                <a:solidFill>
                  <a:srgbClr val="000000"/>
                </a:solidFill>
              </a:rPr>
              <a:t>в процессе обучения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Администрирование </a:t>
            </a:r>
            <a:r>
              <a:rPr lang="ru-RU" sz="2000" b="1" kern="0" dirty="0">
                <a:solidFill>
                  <a:srgbClr val="000000"/>
                </a:solidFill>
              </a:rPr>
              <a:t>электронного </a:t>
            </a:r>
            <a:r>
              <a:rPr lang="ru-RU" sz="2000" b="1" kern="0" dirty="0" smtClean="0">
                <a:solidFill>
                  <a:srgbClr val="000000"/>
                </a:solidFill>
              </a:rPr>
              <a:t>деканата</a:t>
            </a:r>
            <a:endParaRPr lang="ru-RU" sz="2000" b="1" kern="0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572755" y="2210468"/>
            <a:ext cx="1" cy="378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8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90600" y="1704091"/>
            <a:ext cx="7162800" cy="59034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36000" rIns="18000" bIns="0" anchor="ctr" anchorCtr="1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Комплекс ЭОР и ЭИР для ДПП ПК и ПП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0000"/>
                </a:solidFill>
              </a:rPr>
              <a:t>с использованием ДОТ, ЭО</a:t>
            </a:r>
            <a:endParaRPr lang="ru-RU" sz="2000" b="1" kern="0" dirty="0" smtClean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9660" y="1295400"/>
            <a:ext cx="5195" cy="7280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9660" y="20234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94440"/>
            <a:ext cx="9144000" cy="66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1"/>
          <a:lstStyle/>
          <a:p>
            <a:pPr marL="342900" indent="-342900"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990000"/>
                </a:solidFill>
                <a:latin typeface="Calibri"/>
                <a:cs typeface="Arial"/>
              </a:rPr>
              <a:t>Графики записи </a:t>
            </a:r>
            <a:r>
              <a:rPr lang="ru-RU" sz="2800" b="1" dirty="0" err="1" smtClean="0">
                <a:solidFill>
                  <a:srgbClr val="990000"/>
                </a:solidFill>
                <a:latin typeface="Calibri"/>
                <a:cs typeface="Arial"/>
              </a:rPr>
              <a:t>видеолекций</a:t>
            </a:r>
            <a:endParaRPr lang="ru-RU" sz="2800" b="1" dirty="0">
              <a:solidFill>
                <a:srgbClr val="990000"/>
              </a:solidFill>
              <a:latin typeface="Calibri"/>
              <a:cs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4" name="Объект 2"/>
          <p:cNvSpPr txBox="1">
            <a:spLocks/>
          </p:cNvSpPr>
          <p:nvPr/>
        </p:nvSpPr>
        <p:spPr>
          <a:xfrm>
            <a:off x="490107" y="2742518"/>
            <a:ext cx="5359850" cy="399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1		13.01.2016-16.01.2016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2		20.01.2016-30.01.2016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3		15.02.2016-12.03.2016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4		21.03.2016-29.04.2016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5		23.05.2016-01.07.2016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6		14.09.2016-30.09.2016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7		10.10.2016-31.10.2016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8		05.12.2016-23.12-2016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9		06.02.2017-28.02.2017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График 10		02.05.2017-26.05.2017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11		10.10.2017-31.10.2017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1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07.11.2017-30.11.2017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13		12.12.2017-28.12.2017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10.01.2018-31.01.2018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15		02.02.2018-28.02.2018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982159" y="2864867"/>
            <a:ext cx="2967531" cy="399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Всего записано    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635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видеолекций</a:t>
            </a:r>
            <a:endParaRPr lang="ru-RU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Дополнительно размещено</a:t>
            </a: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портале КГМУ «Непрерывное дополнительное профессиональное образование»      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731 презентации в формате </a:t>
            </a:r>
            <a:r>
              <a:rPr lang="en-US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iSpring</a:t>
            </a:r>
            <a:endParaRPr lang="ru-RU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90600" y="2239390"/>
            <a:ext cx="7162800" cy="29923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18000" tIns="144000" rIns="18000" bIns="144000" anchor="t" anchorCtr="0"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000000"/>
                </a:solidFill>
              </a:rPr>
              <a:t>Комплекс ЭОР и ЭИР для ДПП ПК и ПП 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kern="0" dirty="0" smtClean="0">
                <a:solidFill>
                  <a:srgbClr val="000000"/>
                </a:solidFill>
              </a:rPr>
              <a:t>с использованием ДОТ, ЭО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kern="0" dirty="0" smtClean="0">
              <a:solidFill>
                <a:srgbClr val="000000"/>
              </a:solidFill>
            </a:endParaRPr>
          </a:p>
          <a:p>
            <a:pPr marL="39600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kern="0" dirty="0" smtClean="0">
                <a:solidFill>
                  <a:srgbClr val="000000"/>
                </a:solidFill>
              </a:rPr>
              <a:t>Экспертиза электронных учебных изданий,</a:t>
            </a:r>
          </a:p>
          <a:p>
            <a:pPr marL="39600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kern="0" dirty="0" smtClean="0">
                <a:solidFill>
                  <a:srgbClr val="000000"/>
                </a:solidFill>
              </a:rPr>
              <a:t>Регистрация в издательстве КГМУ (</a:t>
            </a:r>
            <a:r>
              <a:rPr lang="en-US" sz="2200" b="1" kern="0" dirty="0" smtClean="0">
                <a:solidFill>
                  <a:srgbClr val="000000"/>
                </a:solidFill>
              </a:rPr>
              <a:t>ISBN</a:t>
            </a:r>
            <a:r>
              <a:rPr lang="ru-RU" sz="2200" b="1" kern="0" dirty="0" smtClean="0">
                <a:solidFill>
                  <a:srgbClr val="000000"/>
                </a:solidFill>
              </a:rPr>
              <a:t> – </a:t>
            </a:r>
            <a:r>
              <a:rPr lang="ru-RU" sz="2000" kern="0" dirty="0" smtClean="0">
                <a:solidFill>
                  <a:srgbClr val="000000"/>
                </a:solidFill>
              </a:rPr>
              <a:t>международный стандартный книжный номер</a:t>
            </a:r>
            <a:r>
              <a:rPr lang="ru-RU" sz="2200" b="1" kern="0" dirty="0" smtClean="0">
                <a:solidFill>
                  <a:srgbClr val="000000"/>
                </a:solidFill>
              </a:rPr>
              <a:t>),</a:t>
            </a:r>
          </a:p>
          <a:p>
            <a:pPr marL="39600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kern="0" dirty="0" smtClean="0">
                <a:solidFill>
                  <a:srgbClr val="000000"/>
                </a:solidFill>
              </a:rPr>
              <a:t>Регистрация в </a:t>
            </a:r>
            <a:r>
              <a:rPr lang="ru-RU" sz="2200" b="1" kern="0" dirty="0" err="1" smtClean="0">
                <a:solidFill>
                  <a:srgbClr val="000000"/>
                </a:solidFill>
              </a:rPr>
              <a:t>Информрегистре</a:t>
            </a:r>
            <a:endParaRPr lang="ru-RU" sz="2200" kern="0" dirty="0">
              <a:solidFill>
                <a:srgbClr val="0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62599" y="3246388"/>
            <a:ext cx="641880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5355" y="1028700"/>
            <a:ext cx="7848600" cy="533400"/>
          </a:xfrm>
          <a:prstGeom prst="rect">
            <a:avLst/>
          </a:prstGeom>
          <a:solidFill>
            <a:srgbClr val="9966FF">
              <a:alpha val="9097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0" anchor="ctr" anchorCtr="1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ЭЛЕКТРОННАЯ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000000"/>
                </a:solidFill>
              </a:rPr>
              <a:t>ИНФОРМАЦИОННО-ОБРАЗОВАТЕЛЬНАЯ  СРЕДА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4857" y="1295400"/>
            <a:ext cx="1905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89660" y="1295400"/>
            <a:ext cx="5197" cy="164245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9660" y="2937859"/>
            <a:ext cx="60094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0" y="0"/>
            <a:ext cx="9144000" cy="972000"/>
            <a:chOff x="0" y="0"/>
            <a:chExt cx="9144000" cy="972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1200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36000" bIns="36000" anchor="t" anchorCtr="1"/>
            <a:lstStyle/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НЕПРЕРЫВНОЕ  ДОПОЛНИТЕЛЬНОЕ </a:t>
              </a:r>
            </a:p>
            <a:p>
              <a:pPr marL="342900" indent="-342900"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ПРОФЕССИОНАЛЬНОЕ  ОБРАЗОВАНИЕ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0" y="612000"/>
              <a:ext cx="9144000" cy="360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kern="0" dirty="0" smtClean="0">
                  <a:solidFill>
                    <a:srgbClr val="000000"/>
                  </a:solidFill>
                  <a:cs typeface="Arial"/>
                </a:rPr>
                <a:t>КОНЦЕПТУАЛЬНЫЕ ПОДХОДЫ В КГМУ</a:t>
              </a:r>
              <a:endParaRPr lang="ru-RU" sz="2300" b="1" kern="0" dirty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4" name="Объект 2"/>
          <p:cNvSpPr txBox="1">
            <a:spLocks/>
          </p:cNvSpPr>
          <p:nvPr/>
        </p:nvSpPr>
        <p:spPr>
          <a:xfrm>
            <a:off x="856128" y="5340222"/>
            <a:ext cx="7736542" cy="1398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Электронные учебные издания, которым присвоен 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ISBN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2016 г. – 27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2017 г. – 43  </a:t>
            </a:r>
            <a:endParaRPr lang="ru-RU" sz="2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540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cs typeface="Arial"/>
              </a:rPr>
              <a:t>ДОПОЛНИТЕЛЬНЫЕ ПРОФЕССИОНАЛЬНЫЕ ПРОГРАММЫ</a:t>
            </a:r>
            <a:endParaRPr lang="ru-RU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-228600" y="553527"/>
            <a:ext cx="9448800" cy="63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ПЕРЕЧЕНЬ ДОПОЛНИТЕЛЬНЫХ ПРОФЕССИОНАЛЬНЫХ ПРОГРАММ реализуемых в 2017-2018 гг.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5875" y="6167438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7050" indent="-1797050"/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Примечание: </a:t>
            </a:r>
            <a:r>
              <a:rPr lang="ar-SA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٭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- все ДПП ПК НМО утверждены Минздравом России и доступны для заявок на образовательном портале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edu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rosminzdrav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ru</a:t>
            </a:r>
            <a:endParaRPr lang="ru-RU" sz="20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71872"/>
              </p:ext>
            </p:extLst>
          </p:nvPr>
        </p:nvGraphicFramePr>
        <p:xfrm>
          <a:off x="304800" y="1230519"/>
          <a:ext cx="8534400" cy="4852136"/>
        </p:xfrm>
        <a:graphic>
          <a:graphicData uri="http://schemas.openxmlformats.org/drawingml/2006/table">
            <a:tbl>
              <a:tblPr firstRow="1" bandRow="1"/>
              <a:tblGrid>
                <a:gridCol w="1012489"/>
                <a:gridCol w="5316391"/>
                <a:gridCol w="1192243"/>
                <a:gridCol w="1013277"/>
              </a:tblGrid>
              <a:tr h="1076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Вид ДПП,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продолжительность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К-во </a:t>
                      </a:r>
                      <a:r>
                        <a:rPr lang="ru-RU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ДПП, ед</a:t>
                      </a:r>
                      <a:r>
                        <a:rPr lang="ru-RU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реализ</a:t>
                      </a:r>
                      <a:r>
                        <a:rPr lang="ru-RU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en-US" sz="16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К-во </a:t>
                      </a:r>
                      <a:r>
                        <a:rPr lang="ru-RU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спец-ей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ДПП ПК (144 часа)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76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76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ДПП ПК (72 часа)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11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B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ДПП ПК НМО (18-36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часов)*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146</a:t>
                      </a:r>
                      <a:endParaRPr lang="ru-RU" sz="24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83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BEE"/>
                    </a:solidFill>
                  </a:tcPr>
                </a:tc>
              </a:tr>
              <a:tr h="488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Всего ПК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237</a:t>
                      </a:r>
                      <a:endParaRPr lang="ru-RU" sz="24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ru-RU" sz="24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ДПП ПП (250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 288 часов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11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11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ДПП ПП (500 часов)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18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18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Всего ПП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2400" b="1" i="0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2400" b="1" i="0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2200" b="1" kern="12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ПК и ПП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11" marR="60211" marT="30106" marB="301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266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998" marR="179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6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27709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defRPr/>
            </a:pPr>
            <a:r>
              <a:rPr lang="ru-RU" sz="2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ЧИСЛЕННОСТИ СЛУШАТЕЛЕЙ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2012-2017 гг.</a:t>
            </a:r>
            <a:endParaRPr lang="ru-RU" sz="25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5870"/>
              </p:ext>
            </p:extLst>
          </p:nvPr>
        </p:nvGraphicFramePr>
        <p:xfrm>
          <a:off x="76200" y="1524000"/>
          <a:ext cx="8991600" cy="2309531"/>
        </p:xfrm>
        <a:graphic>
          <a:graphicData uri="http://schemas.openxmlformats.org/drawingml/2006/table">
            <a:tbl>
              <a:tblPr firstRow="1" firstCol="1" bandRow="1"/>
              <a:tblGrid>
                <a:gridCol w="2133600"/>
                <a:gridCol w="1143000"/>
                <a:gridCol w="1082964"/>
                <a:gridCol w="1116897"/>
                <a:gridCol w="1205948"/>
                <a:gridCol w="1099930"/>
                <a:gridCol w="1209261"/>
              </a:tblGrid>
              <a:tr h="473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spc="-1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Показатели/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31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ВСЕГО,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8109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7791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7481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10972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9088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10249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508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Прирост, 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-3,9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-4,0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46,7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-17,2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12,8</a:t>
                      </a:r>
                      <a:endParaRPr lang="ru-RU" sz="32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40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cs typeface="Arial"/>
              </a:rPr>
              <a:t>ДОПОЛНИТЕЛЬНЫЕ ПРОФЕССИОНАЛЬНЫЕ ПРОГРАММЫ</a:t>
            </a:r>
            <a:endParaRPr lang="ru-RU" sz="2400" b="1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700318"/>
              </p:ext>
            </p:extLst>
          </p:nvPr>
        </p:nvGraphicFramePr>
        <p:xfrm>
          <a:off x="200891" y="4038600"/>
          <a:ext cx="868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0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76200" y="457200"/>
            <a:ext cx="929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ЧИСЛЕННОСТИ СЛУШАТЕЛЕЙ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2012-2017 гг.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cs typeface="Arial"/>
              </a:rPr>
              <a:t>ДОПОЛНИТЕЛЬНЫЕ ПРОФЕССИОНАЛЬНЫЕ ПРОГРАММЫ</a:t>
            </a:r>
            <a:endParaRPr lang="ru-RU" sz="2400" b="1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22005"/>
              </p:ext>
            </p:extLst>
          </p:nvPr>
        </p:nvGraphicFramePr>
        <p:xfrm>
          <a:off x="76200" y="1219200"/>
          <a:ext cx="8991602" cy="2888469"/>
        </p:xfrm>
        <a:graphic>
          <a:graphicData uri="http://schemas.openxmlformats.org/drawingml/2006/table">
            <a:tbl>
              <a:tblPr firstRow="1" firstCol="1" bandRow="1"/>
              <a:tblGrid>
                <a:gridCol w="1524000"/>
                <a:gridCol w="1779104"/>
                <a:gridCol w="569844"/>
                <a:gridCol w="569843"/>
                <a:gridCol w="569844"/>
                <a:gridCol w="583095"/>
                <a:gridCol w="728870"/>
                <a:gridCol w="715617"/>
                <a:gridCol w="622853"/>
                <a:gridCol w="718932"/>
                <a:gridCol w="609600"/>
              </a:tblGrid>
              <a:tr h="198783"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Показатели/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47059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648">
                <a:tc gridSpan="2"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dirty="0" smtClean="0"/>
                        <a:t>ПП</a:t>
                      </a:r>
                      <a:endParaRPr lang="ru-RU" sz="1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dirty="0" smtClean="0"/>
                        <a:t>ПК</a:t>
                      </a:r>
                      <a:endParaRPr lang="ru-RU" sz="1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164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 </a:t>
                      </a:r>
                      <a:r>
                        <a:rPr lang="ru-RU" sz="1400" b="1" dirty="0" err="1" smtClean="0"/>
                        <a:t>т.ч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400" b="1" dirty="0" smtClean="0"/>
                        <a:t>НДПО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743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ВСЕГО, чел.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8109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7791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7481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10972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9088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10249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498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9751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1517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2286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Прирост,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66,0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- 3,9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- 4,0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46,7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-17,2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12,8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374904">
                <a:tc rowSpan="4">
                  <a:txBody>
                    <a:bodyPr/>
                    <a:lstStyle/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 счет</a:t>
                      </a:r>
                      <a:r>
                        <a:rPr lang="ru-RU" sz="1600" b="1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бюджетных ассигнований федерального бюджета, всего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Гос. задание, чел./</a:t>
                      </a:r>
                    </a:p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чел.-часов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1276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1225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1382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1668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1638/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285000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1460 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249400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110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55000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1350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194400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  <a:tr h="38023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Обучено, чел./</a:t>
                      </a:r>
                    </a:p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чел.-часов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1490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1473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1460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1668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1683/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285000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2230/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249918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129 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47040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2101 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202878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738 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26568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  <a:tr h="233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Прирост,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чел., %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- 0,9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14,25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  <a:tr h="272541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выполнения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100,21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85,53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104,36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409727"/>
              </p:ext>
            </p:extLst>
          </p:nvPr>
        </p:nvGraphicFramePr>
        <p:xfrm>
          <a:off x="-145774" y="4191001"/>
          <a:ext cx="93659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6200" y="40680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Гос. задание на 2018 г. (чел.-часов): всего – 229960, в </a:t>
            </a:r>
            <a:r>
              <a:rPr lang="ru-RU" b="1" dirty="0" err="1" smtClean="0">
                <a:solidFill>
                  <a:srgbClr val="C00000"/>
                </a:solidFill>
              </a:rPr>
              <a:t>т.ч</a:t>
            </a:r>
            <a:r>
              <a:rPr lang="ru-RU" b="1" dirty="0" smtClean="0">
                <a:solidFill>
                  <a:srgbClr val="C00000"/>
                </a:solidFill>
              </a:rPr>
              <a:t>. ПП – 55000, ПК – 174960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			            (-19440)	</a:t>
            </a:r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	  </a:t>
            </a:r>
            <a:r>
              <a:rPr lang="ru-RU" b="1" dirty="0">
                <a:solidFill>
                  <a:srgbClr val="C00000"/>
                </a:solidFill>
              </a:rPr>
              <a:t>(-19440)</a:t>
            </a:r>
            <a:r>
              <a:rPr lang="ru-RU" b="1" dirty="0" smtClean="0">
                <a:solidFill>
                  <a:srgbClr val="C00000"/>
                </a:solidFill>
              </a:rPr>
              <a:t>		</a:t>
            </a:r>
            <a:endParaRPr lang="ru-RU" b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4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76200" y="457200"/>
            <a:ext cx="929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ЧИСЛЕННОСТИ СЛУШАТЕЛЕЙ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2012-2017 гг.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cs typeface="Arial"/>
              </a:rPr>
              <a:t>ДОПОЛНИТЕЛЬНЫЕ ПРОФЕССИОНАЛЬНЫЕ ПРОГРАММЫ</a:t>
            </a:r>
            <a:endParaRPr lang="ru-RU" sz="2400" b="1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99240"/>
              </p:ext>
            </p:extLst>
          </p:nvPr>
        </p:nvGraphicFramePr>
        <p:xfrm>
          <a:off x="76200" y="1219200"/>
          <a:ext cx="8991602" cy="3368751"/>
        </p:xfrm>
        <a:graphic>
          <a:graphicData uri="http://schemas.openxmlformats.org/drawingml/2006/table">
            <a:tbl>
              <a:tblPr firstRow="1" firstCol="1" bandRow="1"/>
              <a:tblGrid>
                <a:gridCol w="1524000"/>
                <a:gridCol w="1779104"/>
                <a:gridCol w="569844"/>
                <a:gridCol w="569843"/>
                <a:gridCol w="569844"/>
                <a:gridCol w="583095"/>
                <a:gridCol w="728870"/>
                <a:gridCol w="715617"/>
                <a:gridCol w="622853"/>
                <a:gridCol w="718932"/>
                <a:gridCol w="609600"/>
              </a:tblGrid>
              <a:tr h="198783"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Показатели/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47059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648">
                <a:tc gridSpan="2"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dirty="0" smtClean="0"/>
                        <a:t>ПП</a:t>
                      </a:r>
                      <a:endParaRPr lang="ru-RU" sz="1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dirty="0" smtClean="0"/>
                        <a:t>ПК</a:t>
                      </a:r>
                      <a:endParaRPr lang="ru-RU" sz="1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164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 </a:t>
                      </a:r>
                      <a:r>
                        <a:rPr lang="ru-RU" sz="1400" b="1" dirty="0" err="1" smtClean="0"/>
                        <a:t>т.ч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400" b="1" dirty="0" smtClean="0"/>
                        <a:t>НДПО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3366">
                            <a:tint val="66000"/>
                            <a:satMod val="160000"/>
                          </a:srgbClr>
                        </a:gs>
                        <a:gs pos="50000">
                          <a:srgbClr val="993366">
                            <a:tint val="44500"/>
                            <a:satMod val="160000"/>
                          </a:srgbClr>
                        </a:gs>
                        <a:gs pos="100000">
                          <a:srgbClr val="993366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743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ВСЕГО, чел.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8109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7791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7481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10972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9088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10249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498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9751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1517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2286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Прирост,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20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66,0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- 3,9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- 4,0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46,7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-17,2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12,8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374904">
                <a:tc rowSpan="4">
                  <a:txBody>
                    <a:bodyPr/>
                    <a:lstStyle/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За счет</a:t>
                      </a:r>
                      <a:r>
                        <a:rPr lang="ru-RU" sz="1600" b="1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бюджетных ассигнований федерального бюджета, всего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7200" marB="72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Гос. задание, чел./</a:t>
                      </a:r>
                    </a:p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чел.-часов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1276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1225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1382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1668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1638/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285000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1460 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249400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110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55000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1350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194400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  <a:tr h="38023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Обучено, чел./</a:t>
                      </a:r>
                    </a:p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чел.-часов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1490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1473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1460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1668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1683/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285000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2230/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249918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129 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47040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2101 /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202878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738 /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26568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  <a:tr h="233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Прирост,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чел., %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- 0,9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14,25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  <a:tr h="272541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rtl="0" fontAlgn="ctr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выполнения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100,21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85,53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104,36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</a:tr>
              <a:tr h="272541">
                <a:tc gridSpan="2">
                  <a:txBody>
                    <a:bodyPr/>
                    <a:lstStyle/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ВСЕГО платно, чел.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6619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6318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6021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9304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7405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8019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369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7650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779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2541">
                <a:tc gridSpan="2">
                  <a:txBody>
                    <a:bodyPr/>
                    <a:lstStyle/>
                    <a:p>
                      <a:pPr marL="36000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Прирост,</a:t>
                      </a:r>
                      <a:r>
                        <a:rPr lang="ru-RU" sz="1600" b="1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- 4,6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- 4,7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54,5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-20,4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18000" marB="1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76200" y="4552018"/>
            <a:ext cx="8991600" cy="2743200"/>
            <a:chOff x="0" y="4343400"/>
            <a:chExt cx="8991600" cy="2743200"/>
          </a:xfrm>
        </p:grpSpPr>
        <p:graphicFrame>
          <p:nvGraphicFramePr>
            <p:cNvPr id="19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5386696"/>
                </p:ext>
              </p:extLst>
            </p:nvPr>
          </p:nvGraphicFramePr>
          <p:xfrm>
            <a:off x="0" y="4343400"/>
            <a:ext cx="8991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5183400" y="4629782"/>
              <a:ext cx="133200" cy="2232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9900"/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45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26506"/>
            <a:ext cx="9143999" cy="10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lnSpc>
                <a:spcPct val="90000"/>
              </a:lnSpc>
            </a:pPr>
            <a:r>
              <a:rPr lang="ru-RU" sz="2300" b="1" dirty="0">
                <a:solidFill>
                  <a:srgbClr val="003399"/>
                </a:solidFill>
                <a:cs typeface="Arial"/>
              </a:rPr>
              <a:t>П А С П О Р Т</a:t>
            </a:r>
          </a:p>
          <a:p>
            <a:pPr algn="ctr">
              <a:lnSpc>
                <a:spcPct val="90000"/>
              </a:lnSpc>
            </a:pPr>
            <a:r>
              <a:rPr lang="ru-RU" sz="2300" b="1" dirty="0">
                <a:solidFill>
                  <a:srgbClr val="003399"/>
                </a:solidFill>
                <a:cs typeface="Arial"/>
              </a:rPr>
              <a:t>приоритетного проекта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«Обеспечение </a:t>
            </a:r>
            <a:r>
              <a:rPr lang="ru-RU" sz="2300" b="1" dirty="0">
                <a:solidFill>
                  <a:srgbClr val="003399"/>
                </a:solidFill>
                <a:cs typeface="Arial"/>
              </a:rPr>
              <a:t>здравоохранения квалифицированными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специалистами»</a:t>
            </a:r>
          </a:p>
          <a:p>
            <a:pPr algn="ctr">
              <a:lnSpc>
                <a:spcPct val="90000"/>
              </a:lnSpc>
            </a:pP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(«</a:t>
            </a:r>
            <a:r>
              <a:rPr lang="ru-RU" sz="2300" b="1" dirty="0">
                <a:solidFill>
                  <a:srgbClr val="003399"/>
                </a:solidFill>
                <a:cs typeface="Arial"/>
              </a:rPr>
              <a:t>НОВЫЕ КАДРЫ СОВРЕМЕННОГО ЗДРАВООХРАНЕНИЯ»)</a:t>
            </a:r>
            <a:endParaRPr lang="ru-RU" sz="2300" b="1" dirty="0" smtClean="0">
              <a:solidFill>
                <a:srgbClr val="003399"/>
              </a:solidFill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ru-RU" i="1" dirty="0" smtClean="0">
                <a:solidFill>
                  <a:srgbClr val="003399"/>
                </a:solidFill>
                <a:cs typeface="Arial"/>
              </a:rPr>
              <a:t>(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утв. президиумом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Совета при 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Президенте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РФ по 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стратегическому развитию</a:t>
            </a:r>
          </a:p>
          <a:p>
            <a:pPr algn="ctr">
              <a:lnSpc>
                <a:spcPct val="90000"/>
              </a:lnSpc>
            </a:pPr>
            <a:r>
              <a:rPr lang="ru-RU" i="1" dirty="0">
                <a:solidFill>
                  <a:srgbClr val="003399"/>
                </a:solidFill>
                <a:cs typeface="Arial"/>
              </a:rPr>
              <a:t>и приоритетным 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проектам (</a:t>
            </a:r>
            <a:r>
              <a:rPr lang="ru-RU" i="1" dirty="0">
                <a:solidFill>
                  <a:srgbClr val="003399"/>
                </a:solidFill>
                <a:cs typeface="Arial"/>
              </a:rPr>
              <a:t>протокол от 26 июля 2017 г. № 8</a:t>
            </a:r>
            <a:r>
              <a:rPr lang="ru-RU" i="1" dirty="0" smtClean="0">
                <a:solidFill>
                  <a:srgbClr val="003399"/>
                </a:solidFill>
                <a:cs typeface="Arial"/>
              </a:rPr>
              <a:t>))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1800" b="1" dirty="0">
                <a:solidFill>
                  <a:srgbClr val="660066"/>
                </a:solidFill>
                <a:cs typeface="Arial"/>
              </a:rPr>
              <a:t>2. Содержание приоритетного проекта</a:t>
            </a:r>
          </a:p>
          <a:p>
            <a:pPr algn="ctr">
              <a:lnSpc>
                <a:spcPct val="90000"/>
              </a:lnSpc>
            </a:pPr>
            <a:endParaRPr lang="ru-RU" sz="2300" b="1" dirty="0" smtClean="0">
              <a:solidFill>
                <a:srgbClr val="003399"/>
              </a:solidFill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95540"/>
              </p:ext>
            </p:extLst>
          </p:nvPr>
        </p:nvGraphicFramePr>
        <p:xfrm>
          <a:off x="121340" y="2157792"/>
          <a:ext cx="8956399" cy="4634280"/>
        </p:xfrm>
        <a:graphic>
          <a:graphicData uri="http://schemas.openxmlformats.org/drawingml/2006/table">
            <a:tbl>
              <a:tblPr/>
              <a:tblGrid>
                <a:gridCol w="1203877"/>
                <a:gridCol w="2451653"/>
                <a:gridCol w="1166191"/>
                <a:gridCol w="965337"/>
                <a:gridCol w="622852"/>
                <a:gridCol w="649357"/>
                <a:gridCol w="622852"/>
                <a:gridCol w="649357"/>
                <a:gridCol w="624923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достижения показателей </a:t>
                      </a:r>
                      <a:r>
                        <a:rPr lang="ru-RU" sz="1600" spc="-2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проекта</a:t>
                      </a:r>
                      <a:r>
                        <a:rPr lang="ru-RU" sz="1600" spc="-2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37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39370" marR="3937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Тип показателя</a:t>
                      </a: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spc="-4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Базовое </a:t>
                      </a:r>
                      <a:r>
                        <a:rPr lang="ru-RU" sz="1600" spc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значение</a:t>
                      </a:r>
                    </a:p>
                  </a:txBody>
                  <a:tcPr marL="0" marR="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Период, год</a:t>
                      </a:r>
                    </a:p>
                  </a:txBody>
                  <a:tcPr marL="39370" marR="3937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39370" marR="3937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39370" marR="3937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39370" marR="3937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39370" marR="3937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2025</a:t>
                      </a:r>
                    </a:p>
                  </a:txBody>
                  <a:tcPr marL="39370" marR="3937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врачей, получающих непрерывное дополнительное профессиональное образование с использованием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интерактивных образовательных модулей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основной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20%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99%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разработанных </a:t>
                      </a: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интерактивных образовательных модулей</a:t>
                      </a:r>
                    </a:p>
                  </a:txBody>
                  <a:tcPr marL="39370" marR="3937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аналити-ческий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7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3000</a:t>
                      </a: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4000</a:t>
                      </a: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5000</a:t>
                      </a:r>
                    </a:p>
                  </a:txBody>
                  <a:tcPr marL="0" marR="0" marT="18000" marB="18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80379" y="1571054"/>
            <a:ext cx="6814794" cy="3628934"/>
            <a:chOff x="728663" y="1223177"/>
            <a:chExt cx="6814794" cy="3628934"/>
          </a:xfrm>
        </p:grpSpPr>
        <p:graphicFrame>
          <p:nvGraphicFramePr>
            <p:cNvPr id="21" name="Диаграмма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9230986"/>
                </p:ext>
              </p:extLst>
            </p:nvPr>
          </p:nvGraphicFramePr>
          <p:xfrm>
            <a:off x="1034299" y="1223177"/>
            <a:ext cx="6509158" cy="3414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6384674"/>
                </p:ext>
              </p:extLst>
            </p:nvPr>
          </p:nvGraphicFramePr>
          <p:xfrm>
            <a:off x="728663" y="1437296"/>
            <a:ext cx="6509158" cy="3414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577546" y="380016"/>
            <a:ext cx="86293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200" dirty="0">
                <a:solidFill>
                  <a:srgbClr val="000000"/>
                </a:solidFill>
                <a:latin typeface="Arial" pitchFamily="34" charset="0"/>
              </a:rPr>
              <a:t>Портал </a:t>
            </a:r>
            <a:r>
              <a:rPr lang="en-US" sz="2200" u="sng" dirty="0" smtClean="0">
                <a:solidFill>
                  <a:srgbClr val="333399"/>
                </a:solidFill>
                <a:latin typeface="Arial" pitchFamily="34" charset="0"/>
              </a:rPr>
              <a:t>edu.rosminzdrav.ru</a:t>
            </a:r>
            <a:endParaRPr lang="ru-RU" sz="2200" u="sng" dirty="0" smtClean="0">
              <a:solidFill>
                <a:srgbClr val="333399"/>
              </a:solidFill>
              <a:latin typeface="Arial" pitchFamily="34" charset="0"/>
            </a:endParaRPr>
          </a:p>
          <a:p>
            <a:pPr eaLnBrk="1" hangingPunct="1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2016/2017</a:t>
            </a:r>
          </a:p>
          <a:p>
            <a:pPr eaLnBrk="1" hangingPunct="1"/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   86/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146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программ КГМУ (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36,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18 час)</a:t>
            </a:r>
          </a:p>
          <a:p>
            <a:pPr eaLnBrk="1" hangingPunct="1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   60/88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программ – востребовано    </a:t>
            </a:r>
          </a:p>
        </p:txBody>
      </p:sp>
      <p:sp>
        <p:nvSpPr>
          <p:cNvPr id="36" name="Объект 2"/>
          <p:cNvSpPr>
            <a:spLocks noGrp="1"/>
          </p:cNvSpPr>
          <p:nvPr/>
        </p:nvSpPr>
        <p:spPr bwMode="auto">
          <a:xfrm>
            <a:off x="5472000" y="2460285"/>
            <a:ext cx="3737113" cy="37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Алтайский </a:t>
            </a:r>
            <a:r>
              <a:rPr lang="ru-RU" sz="1500" dirty="0">
                <a:solidFill>
                  <a:srgbClr val="000000"/>
                </a:solidFill>
              </a:rPr>
              <a:t>край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Архангельская 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Белгородская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Брянская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Владимирская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Волгоградская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Вологодская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Воронежская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Кабардино-</a:t>
            </a:r>
            <a:br>
              <a:rPr lang="ru-RU" sz="1500" dirty="0" smtClean="0">
                <a:solidFill>
                  <a:srgbClr val="000000"/>
                </a:solidFill>
              </a:rPr>
            </a:br>
            <a:r>
              <a:rPr lang="ru-RU" sz="1500" dirty="0" smtClean="0">
                <a:solidFill>
                  <a:srgbClr val="000000"/>
                </a:solidFill>
              </a:rPr>
              <a:t>Балкария</a:t>
            </a:r>
            <a:endParaRPr lang="ru-RU" sz="1500" dirty="0">
              <a:solidFill>
                <a:srgbClr val="000000"/>
              </a:solidFill>
            </a:endParaRP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Татарстан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spc="-60" dirty="0">
                <a:solidFill>
                  <a:srgbClr val="000000"/>
                </a:solidFill>
              </a:rPr>
              <a:t>Калининградская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Калужская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Липецкая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Московская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Омская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Орловская 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Пензенская 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Приморский край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Республика </a:t>
            </a:r>
            <a:r>
              <a:rPr lang="ru-RU" sz="1500" dirty="0">
                <a:solidFill>
                  <a:srgbClr val="000000"/>
                </a:solidFill>
              </a:rPr>
              <a:t>Марий Эл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Саратовская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Свердловская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spc="-20" dirty="0">
                <a:solidFill>
                  <a:srgbClr val="000000"/>
                </a:solidFill>
              </a:rPr>
              <a:t>Ставропольский</a:t>
            </a:r>
            <a:r>
              <a:rPr lang="ru-RU" sz="1500" dirty="0">
                <a:solidFill>
                  <a:srgbClr val="000000"/>
                </a:solidFill>
              </a:rPr>
              <a:t> край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Тамбовская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Тульская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Тюменская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Ханты-Мансийский </a:t>
            </a:r>
            <a:r>
              <a:rPr lang="ru-RU" sz="1500" dirty="0" smtClean="0">
                <a:solidFill>
                  <a:srgbClr val="000000"/>
                </a:solidFill>
              </a:rPr>
              <a:t>АО</a:t>
            </a:r>
            <a:endParaRPr lang="ru-RU" sz="1500" dirty="0">
              <a:solidFill>
                <a:srgbClr val="000000"/>
              </a:solidFill>
            </a:endParaRP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Челябинская</a:t>
            </a: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Ямало-Ненецкий </a:t>
            </a:r>
            <a:r>
              <a:rPr lang="ru-RU" sz="1500" dirty="0" smtClean="0">
                <a:solidFill>
                  <a:srgbClr val="000000"/>
                </a:solidFill>
              </a:rPr>
              <a:t>АО</a:t>
            </a:r>
            <a:endParaRPr lang="ru-RU" sz="1500" dirty="0">
              <a:solidFill>
                <a:srgbClr val="000000"/>
              </a:solidFill>
            </a:endParaRPr>
          </a:p>
          <a:p>
            <a:pPr marL="342900" indent="-25200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500" dirty="0">
                <a:solidFill>
                  <a:srgbClr val="000000"/>
                </a:solidFill>
              </a:rPr>
              <a:t>Ярославская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939" y="2743768"/>
            <a:ext cx="242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- на платной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основе (41,5%)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388" y="1773355"/>
            <a:ext cx="4500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</a:rPr>
              <a:t>Курская область </a:t>
            </a:r>
            <a:r>
              <a:rPr lang="ru-RU" sz="1800" b="1" dirty="0">
                <a:solidFill>
                  <a:prstClr val="black"/>
                </a:solidFill>
              </a:rPr>
              <a:t>– </a:t>
            </a:r>
            <a:endParaRPr lang="ru-RU" sz="18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</a:rPr>
              <a:t>1262 чел.  (83,2%):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697" y="2257897"/>
            <a:ext cx="366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- за счет бюджетных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ассигнований (58,5%)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2000" y="0"/>
            <a:ext cx="8818778" cy="9074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lIns="0" tIns="36000" rIns="0" bIns="0" anchor="t" anchorCtr="0"/>
          <a:lstStyle/>
          <a:p>
            <a:pPr algn="ctr"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Calibri"/>
                <a:cs typeface="Arial"/>
              </a:rPr>
              <a:t>УЧАСТИЕ КГМУ В НДПО 2017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00" y="4648843"/>
            <a:ext cx="30073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prstClr val="black"/>
                </a:solidFill>
              </a:rPr>
              <a:t>Всего: 1517 чел.</a:t>
            </a:r>
            <a:endParaRPr lang="ru-RU" sz="1900" b="1" i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419" y="2370285"/>
            <a:ext cx="180000" cy="180000"/>
          </a:xfrm>
          <a:prstGeom prst="rect">
            <a:avLst/>
          </a:prstGeom>
          <a:solidFill>
            <a:srgbClr val="0099FF"/>
          </a:solidFill>
          <a:ln w="31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862" y="2856156"/>
            <a:ext cx="180000" cy="180000"/>
          </a:xfrm>
          <a:prstGeom prst="rect">
            <a:avLst/>
          </a:prstGeom>
          <a:solidFill>
            <a:srgbClr val="CC3399"/>
          </a:solidFill>
          <a:ln w="31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4332" y="2856156"/>
            <a:ext cx="180000" cy="180000"/>
          </a:xfrm>
          <a:prstGeom prst="rect">
            <a:avLst/>
          </a:prstGeom>
          <a:pattFill prst="wdUpDiag">
            <a:fgClr>
              <a:srgbClr val="CC3399"/>
            </a:fgClr>
            <a:bgClr>
              <a:schemeClr val="bg1"/>
            </a:bgClr>
          </a:pattFill>
          <a:ln w="31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0379" y="6192000"/>
            <a:ext cx="180000" cy="180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5600" y="6084151"/>
            <a:ext cx="485778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prstClr val="black"/>
                </a:solidFill>
              </a:rPr>
              <a:t>- </a:t>
            </a:r>
            <a:r>
              <a:rPr lang="ru-RU" sz="1500" i="1" dirty="0" smtClean="0">
                <a:solidFill>
                  <a:prstClr val="black"/>
                </a:solidFill>
              </a:rPr>
              <a:t>технология «Образовательный сертификат»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prstClr val="black"/>
                </a:solidFill>
              </a:rPr>
              <a:t>  139 чел.: Курская обл. – 112 чел.;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	</a:t>
            </a:r>
            <a:r>
              <a:rPr lang="ru-RU" sz="1600" b="1" i="1" dirty="0" smtClean="0">
                <a:solidFill>
                  <a:prstClr val="black"/>
                </a:solidFill>
              </a:rPr>
              <a:t>  другие субъекты РФ – 27 чел.</a:t>
            </a:r>
            <a:endParaRPr lang="ru-RU" sz="1600" i="1" dirty="0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5600" y="5023991"/>
            <a:ext cx="4496936" cy="1084847"/>
            <a:chOff x="720000" y="5495229"/>
            <a:chExt cx="4496936" cy="108484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20000" y="5581226"/>
              <a:ext cx="180000" cy="180000"/>
            </a:xfrm>
            <a:prstGeom prst="rect">
              <a:avLst/>
            </a:prstGeom>
            <a:solidFill>
              <a:srgbClr val="0099FF"/>
            </a:solidFill>
            <a:ln w="31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i="1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20000" y="6120000"/>
              <a:ext cx="180000" cy="180000"/>
            </a:xfrm>
            <a:prstGeom prst="rect">
              <a:avLst/>
            </a:prstGeom>
            <a:solidFill>
              <a:srgbClr val="CC3399"/>
            </a:solidFill>
            <a:ln w="3175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i="1">
                <a:solidFill>
                  <a:prstClr val="white"/>
                </a:solidFill>
              </a:endParaRPr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1080000" y="5495229"/>
              <a:ext cx="4136936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i="1" dirty="0" smtClean="0">
                  <a:solidFill>
                    <a:srgbClr val="000000"/>
                  </a:solidFill>
                  <a:latin typeface="Arial" pitchFamily="34" charset="0"/>
                </a:rPr>
                <a:t>- за счет бюджетных ассигнований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sz="1800" b="1" i="1" dirty="0" smtClean="0">
                  <a:solidFill>
                    <a:srgbClr val="000000"/>
                  </a:solidFill>
                  <a:latin typeface="Arial" pitchFamily="34" charset="0"/>
                </a:rPr>
                <a:t>  738 чел. (48,7%)</a:t>
              </a:r>
              <a:endParaRPr lang="ru-RU" sz="1800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1080000" y="5992223"/>
              <a:ext cx="4136936" cy="58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i="1" dirty="0" smtClean="0">
                  <a:solidFill>
                    <a:srgbClr val="000000"/>
                  </a:solidFill>
                  <a:latin typeface="Arial" pitchFamily="34" charset="0"/>
                </a:rPr>
                <a:t>- на платной основе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sz="1800" b="1" i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sz="1800" b="1" i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sz="1800" b="1" i="1" dirty="0" smtClean="0">
                  <a:solidFill>
                    <a:prstClr val="black"/>
                  </a:solidFill>
                  <a:latin typeface="Arial" pitchFamily="34" charset="0"/>
                </a:rPr>
                <a:t>779 чел. (51,3%)</a:t>
              </a:r>
              <a:endParaRPr lang="ru-RU" i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20000" y="6300000"/>
              <a:ext cx="180000" cy="180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i="1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00000" y="6120000"/>
              <a:ext cx="180000" cy="180000"/>
            </a:xfrm>
            <a:prstGeom prst="rect">
              <a:avLst/>
            </a:prstGeom>
            <a:pattFill prst="wdUpDiag">
              <a:fgClr>
                <a:srgbClr val="CC3399"/>
              </a:fgClr>
              <a:bgClr>
                <a:schemeClr val="bg1"/>
              </a:bgClr>
            </a:pattFill>
            <a:ln w="31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i="1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00000" y="6300000"/>
              <a:ext cx="180000" cy="18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i="1">
                <a:solidFill>
                  <a:prstClr val="white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95063" y="1850988"/>
            <a:ext cx="180000" cy="179388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2000" y="1850988"/>
            <a:ext cx="180000" cy="179388"/>
          </a:xfrm>
          <a:prstGeom prst="rect">
            <a:avLst/>
          </a:prstGeom>
          <a:pattFill prst="wdUpDiag">
            <a:fgClr>
              <a:srgbClr val="CC3399"/>
            </a:fgClr>
            <a:bgClr>
              <a:schemeClr val="bg1"/>
            </a:bgClr>
          </a:pattFill>
          <a:ln w="31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5600" y="1850988"/>
            <a:ext cx="180000" cy="180000"/>
          </a:xfrm>
          <a:prstGeom prst="rect">
            <a:avLst/>
          </a:prstGeom>
          <a:solidFill>
            <a:srgbClr val="CC3399"/>
          </a:solidFill>
          <a:ln w="31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1958" y="6192000"/>
            <a:ext cx="180000" cy="180000"/>
          </a:xfrm>
          <a:prstGeom prst="rect">
            <a:avLst/>
          </a:prstGeom>
          <a:pattFill prst="wdUpDiag">
            <a:fgClr>
              <a:srgbClr val="CC3399"/>
            </a:fgClr>
            <a:bgClr>
              <a:schemeClr val="bg1"/>
            </a:bgClr>
          </a:pattFill>
          <a:ln w="31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61380" y="1668132"/>
            <a:ext cx="3794247" cy="840230"/>
            <a:chOff x="5777398" y="1279716"/>
            <a:chExt cx="3794247" cy="84023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777398" y="1334634"/>
              <a:ext cx="180000" cy="180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939398" y="1334634"/>
              <a:ext cx="180000" cy="18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31350" y="1279716"/>
              <a:ext cx="3340295" cy="840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 smtClean="0">
                  <a:solidFill>
                    <a:prstClr val="black"/>
                  </a:solidFill>
                </a:rPr>
                <a:t>Субъекты РФ – 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 smtClean="0">
                  <a:solidFill>
                    <a:prstClr val="black"/>
                  </a:solidFill>
                </a:rPr>
                <a:t>на платной основе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dirty="0" smtClean="0">
                  <a:solidFill>
                    <a:prstClr val="black"/>
                  </a:solidFill>
                </a:rPr>
                <a:t>255 чел. (16,8%)</a:t>
              </a:r>
              <a:endParaRPr lang="ru-RU" sz="18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90503"/>
              </p:ext>
            </p:extLst>
          </p:nvPr>
        </p:nvGraphicFramePr>
        <p:xfrm>
          <a:off x="146957" y="947629"/>
          <a:ext cx="8956221" cy="5363365"/>
        </p:xfrm>
        <a:graphic>
          <a:graphicData uri="http://schemas.openxmlformats.org/drawingml/2006/table">
            <a:tbl>
              <a:tblPr/>
              <a:tblGrid>
                <a:gridCol w="328037"/>
                <a:gridCol w="2386141"/>
                <a:gridCol w="917489"/>
                <a:gridCol w="1075764"/>
                <a:gridCol w="964468"/>
                <a:gridCol w="1039543"/>
                <a:gridCol w="915698"/>
                <a:gridCol w="703631"/>
                <a:gridCol w="625450"/>
              </a:tblGrid>
              <a:tr h="876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 п/п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Название кафедры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программ ПК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Количество программ ПК НДПО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востребованы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НДПО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Количество видеолекций/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презентаций в программах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Количество пособий с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ISBN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2016/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для НДПО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5613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уникальных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91</a:t>
                      </a:r>
                      <a:endParaRPr lang="ru-RU" sz="13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j-lt"/>
                        </a:rPr>
                        <a:t>146/88</a:t>
                      </a:r>
                      <a:endParaRPr lang="ru-RU" sz="1300" b="1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3829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1517</a:t>
                      </a:r>
                      <a:endParaRPr lang="ru-RU" sz="1300" b="1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1262/1162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635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27/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внутренних болезней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14/9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394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162 (2)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196/252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33/91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хирургических болезней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11/11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353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184 (1)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135/82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70/68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общественного здоровья и здравоохранения 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4/3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343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124 (5)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0/21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0/20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0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клинической иммунологии и аллергологии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8/4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218 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112 (6)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144/72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32/16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9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</a:rPr>
                        <a:t>34,2%</a:t>
                      </a:r>
                      <a:r>
                        <a:rPr lang="ru-RU" sz="1300" baseline="0" dirty="0" smtClean="0"/>
                        <a:t> / </a:t>
                      </a:r>
                      <a:r>
                        <a:rPr lang="ru-RU" sz="1300" baseline="0" dirty="0" smtClean="0">
                          <a:solidFill>
                            <a:srgbClr val="006600"/>
                          </a:solidFill>
                        </a:rPr>
                        <a:t>38,4%      </a:t>
                      </a:r>
                      <a:r>
                        <a:rPr lang="ru-RU" sz="1300" dirty="0" smtClean="0"/>
                        <a:t>Всего стр. 1</a:t>
                      </a:r>
                      <a:r>
                        <a:rPr lang="en-US" sz="1300" dirty="0" smtClean="0"/>
                        <a:t>-</a:t>
                      </a:r>
                      <a:r>
                        <a:rPr lang="ru-RU" sz="1300" dirty="0" smtClean="0"/>
                        <a:t>4: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29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37/27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1308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582</a:t>
                      </a:r>
                      <a:endParaRPr lang="ru-RU" sz="1300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475/427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135/195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9/9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5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rgbClr val="C00000"/>
                          </a:solidFill>
                        </a:rPr>
                        <a:t>26,2%</a:t>
                      </a:r>
                      <a:r>
                        <a:rPr lang="ru-RU" sz="1300" dirty="0" smtClean="0"/>
                        <a:t> / </a:t>
                      </a:r>
                      <a:r>
                        <a:rPr lang="ru-RU" sz="1300" dirty="0" smtClean="0">
                          <a:solidFill>
                            <a:srgbClr val="006600"/>
                          </a:solidFill>
                        </a:rPr>
                        <a:t>28,4%</a:t>
                      </a:r>
                      <a:r>
                        <a:rPr lang="ru-RU" sz="1300" dirty="0" smtClean="0"/>
                        <a:t>      Всего стр. 5-9: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36/21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1003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431</a:t>
                      </a:r>
                      <a:endParaRPr lang="ru-RU" sz="1300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75/282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62/176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3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21,8% 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130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15,7%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Всего стр. 10-16: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20/12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836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238</a:t>
                      </a:r>
                      <a:endParaRPr lang="ru-RU" sz="1300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244/142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137/107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14,2% 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12,0%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Всего стр. 17-27: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33/19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544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182</a:t>
                      </a:r>
                      <a:endParaRPr lang="ru-RU" sz="1300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280/176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198/145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9/12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3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3,6%</a:t>
                      </a:r>
                      <a:r>
                        <a:rPr lang="ru-RU" sz="13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1300" baseline="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5,5%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Всего стр. 28-36: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20/9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138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</a:t>
                      </a:r>
                      <a:endParaRPr lang="ru-RU" sz="1300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188/135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103/108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6/10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64" name="Таблица 1"/>
          <p:cNvSpPr>
            <a:spLocks noGrp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65" y="116632"/>
            <a:ext cx="877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Электронные образовательные ресурсы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для дополнительных профессиональных программ 2017 г. (1)</a:t>
            </a: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623522"/>
              </p:ext>
            </p:extLst>
          </p:nvPr>
        </p:nvGraphicFramePr>
        <p:xfrm>
          <a:off x="114299" y="947628"/>
          <a:ext cx="8956221" cy="5774236"/>
        </p:xfrm>
        <a:graphic>
          <a:graphicData uri="http://schemas.openxmlformats.org/drawingml/2006/table">
            <a:tbl>
              <a:tblPr/>
              <a:tblGrid>
                <a:gridCol w="328037"/>
                <a:gridCol w="2129414"/>
                <a:gridCol w="930729"/>
                <a:gridCol w="1235280"/>
                <a:gridCol w="1048439"/>
                <a:gridCol w="1039543"/>
                <a:gridCol w="915698"/>
                <a:gridCol w="703631"/>
                <a:gridCol w="625450"/>
              </a:tblGrid>
              <a:tr h="114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 п/п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Название кафедры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программ ПК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программ ПК НДПО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востребованы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НДПО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Количество видеолекций/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презентаций в программах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Кол-во пособий с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ISBN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2016/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для НДПО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800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уникальных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2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91</a:t>
                      </a:r>
                      <a:endParaRPr lang="ru-RU" sz="13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j-lt"/>
                        </a:rPr>
                        <a:t>146/88</a:t>
                      </a:r>
                      <a:endParaRPr lang="ru-RU" sz="1300" b="1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3829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1517</a:t>
                      </a:r>
                      <a:endParaRPr lang="ru-RU" sz="1300" b="1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1262/1162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635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27/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3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акушерства и гинекологии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4/2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215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47 (12)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10/56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15/29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анестезиологии, реаниматологии и интенсивной терапии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13/9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213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94 (7)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13/131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9/60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7.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лучевой диагностики  и терапии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6/5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198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131 (3)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2/35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2/35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0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Кафедра детской хирургии и педиатрии ФПО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9/3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196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128 (4)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28/52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25/44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Кафедра</a:t>
                      </a:r>
                      <a:r>
                        <a:rPr lang="ru-RU" sz="1300" baseline="0" dirty="0" smtClean="0"/>
                        <a:t> стоматологии терапевтической</a:t>
                      </a:r>
                      <a:endParaRPr lang="ru-RU" sz="1300" dirty="0" smtClean="0"/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4/2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31 (14=15)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22/8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21/8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3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rgbClr val="C00000"/>
                          </a:solidFill>
                        </a:rPr>
                        <a:t>26,2%</a:t>
                      </a:r>
                      <a:r>
                        <a:rPr lang="ru-RU" sz="1300" baseline="0" dirty="0" smtClean="0"/>
                        <a:t> / </a:t>
                      </a:r>
                      <a:r>
                        <a:rPr lang="ru-RU" sz="1300" baseline="0" dirty="0" smtClean="0">
                          <a:solidFill>
                            <a:srgbClr val="006600"/>
                          </a:solidFill>
                        </a:rPr>
                        <a:t>28,4%   </a:t>
                      </a:r>
                      <a:r>
                        <a:rPr lang="ru-RU" sz="1300" dirty="0" smtClean="0"/>
                        <a:t>Всего стр. 5-9: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36/21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1003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431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75/282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62/176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64" name="Таблица 1"/>
          <p:cNvSpPr>
            <a:spLocks noGrp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65" y="116631"/>
            <a:ext cx="877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Электронные образовательные ресурсы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для дополнительных профессиональных программ 2017 г. (2)</a:t>
            </a: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03442"/>
              </p:ext>
            </p:extLst>
          </p:nvPr>
        </p:nvGraphicFramePr>
        <p:xfrm>
          <a:off x="57150" y="1020536"/>
          <a:ext cx="8956221" cy="5763343"/>
        </p:xfrm>
        <a:graphic>
          <a:graphicData uri="http://schemas.openxmlformats.org/drawingml/2006/table">
            <a:tbl>
              <a:tblPr/>
              <a:tblGrid>
                <a:gridCol w="328037"/>
                <a:gridCol w="2263884"/>
                <a:gridCol w="869736"/>
                <a:gridCol w="1161803"/>
                <a:gridCol w="1048439"/>
                <a:gridCol w="1039543"/>
                <a:gridCol w="915698"/>
                <a:gridCol w="703631"/>
                <a:gridCol w="625450"/>
              </a:tblGrid>
              <a:tr h="10480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 п/п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Название кафедры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программ ПК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программ ПК НДПО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востребованы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НДПО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Количество видеолекций/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презентаций в программах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Кол-во пособий с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ISBN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2016/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для НДПО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0223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уникальных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4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91</a:t>
                      </a:r>
                      <a:endParaRPr lang="ru-RU" sz="13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j-lt"/>
                        </a:rPr>
                        <a:t>146/88</a:t>
                      </a:r>
                      <a:endParaRPr lang="ru-RU" sz="1300" b="1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3829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1517</a:t>
                      </a:r>
                      <a:endParaRPr lang="ru-RU" sz="1300" b="1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1262/1162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635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27/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3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пропедевтики внутренних болезней (профпатология) 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179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 (25)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27/7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17/7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11.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дерматовенерологии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3/2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72 (8)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26/40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16/22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5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12.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психиатрии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3/2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120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37 (13)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112/7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45/2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стоматологии ортопедической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4/1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118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12 (22=23)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22/3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20/3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Кафедра неврологии и нейрохирургии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3/3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49 (11)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45/17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29/6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3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err="1" smtClean="0"/>
                        <a:t>Фтизиопульмонологии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200" i="1" dirty="0" smtClean="0"/>
                        <a:t>(в составе каф. клинической иммунологии, аллергологии и </a:t>
                      </a:r>
                      <a:r>
                        <a:rPr lang="ru-RU" sz="1200" i="1" dirty="0" err="1" smtClean="0"/>
                        <a:t>фтизиопульмонологии</a:t>
                      </a:r>
                      <a:r>
                        <a:rPr lang="ru-RU" sz="1200" i="1" dirty="0" smtClean="0"/>
                        <a:t>)</a:t>
                      </a:r>
                      <a:endParaRPr lang="ru-RU" sz="1200" i="1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3/2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31 (14=15)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2/17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2/17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Кафедра офтальмологии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28 (17)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10/51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8/50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</a:rPr>
                        <a:t>21,8%</a:t>
                      </a:r>
                      <a:r>
                        <a:rPr lang="ru-RU" sz="1300" dirty="0" smtClean="0"/>
                        <a:t> / </a:t>
                      </a:r>
                      <a:r>
                        <a:rPr lang="ru-RU" sz="1300" dirty="0" smtClean="0">
                          <a:solidFill>
                            <a:srgbClr val="006600"/>
                          </a:solidFill>
                        </a:rPr>
                        <a:t>15,7%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 стр. 10-16: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20/12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836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238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244/142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137/107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64" name="Таблица 1"/>
          <p:cNvSpPr>
            <a:spLocks noGrp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65" y="116632"/>
            <a:ext cx="877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Электронные образовательные ресурсы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для дополнительных профессиональных программ 2017 г. (3)</a:t>
            </a: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54379"/>
              </p:ext>
            </p:extLst>
          </p:nvPr>
        </p:nvGraphicFramePr>
        <p:xfrm>
          <a:off x="114299" y="947628"/>
          <a:ext cx="8956221" cy="5716110"/>
        </p:xfrm>
        <a:graphic>
          <a:graphicData uri="http://schemas.openxmlformats.org/drawingml/2006/table">
            <a:tbl>
              <a:tblPr/>
              <a:tblGrid>
                <a:gridCol w="328037"/>
                <a:gridCol w="2386141"/>
                <a:gridCol w="896358"/>
                <a:gridCol w="1048871"/>
                <a:gridCol w="1012492"/>
                <a:gridCol w="1039543"/>
                <a:gridCol w="915698"/>
                <a:gridCol w="703631"/>
                <a:gridCol w="625450"/>
              </a:tblGrid>
              <a:tr h="9167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 п/п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Название кафедры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программ ПК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программ ПК НДПО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востребованы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НДПО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Количество видеолекций/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презентаций в программах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Кол-во пособий с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ISBN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2016/ 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для НДПО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0169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уникальных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7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91</a:t>
                      </a:r>
                      <a:endParaRPr lang="ru-RU" sz="13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j-lt"/>
                        </a:rPr>
                        <a:t>146/88</a:t>
                      </a:r>
                      <a:endParaRPr lang="ru-RU" sz="1300" b="1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3829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1517</a:t>
                      </a:r>
                      <a:endParaRPr lang="ru-RU" sz="1300" b="1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1262/1162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635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27/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3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17.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эндокринологии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68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52 (9)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22/33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21/32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9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18.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сестринского дела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 (18=19)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18/2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19.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онкологии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 (31)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4/22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9/1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стоматологии детского возраста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8/2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57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12 (22=23)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12/48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43/4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7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Кафедра судебной медицины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0/17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18/27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Центр</a:t>
                      </a:r>
                      <a:r>
                        <a:rPr lang="ru-RU" sz="1300" baseline="0" dirty="0" smtClean="0"/>
                        <a:t> аккредитации и симуляционного обучения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6/6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50 (10)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50/0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5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оториноларингологии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46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 (20=21)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17/43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21/0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24.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инфекционных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болезней и эпидемиологии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5/3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 (18=19)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18/66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35/39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25.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стоматологии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хирургической и челюстно-лицевой хирургии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36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 (26=27)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8/22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21/0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1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26.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урологии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35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 (32)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33/7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24/7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27.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общей гигиены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(33)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5/22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4/22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14,2%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12,0%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 стр. 17-27: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33/19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544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280/176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198/145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9/12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64" name="Таблица 1"/>
          <p:cNvSpPr>
            <a:spLocks noGrp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65" y="116632"/>
            <a:ext cx="877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Электронные образовательные ресурсы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для дополнительных профессиональных программ 2017 г. (4)</a:t>
            </a: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5454"/>
              </p:ext>
            </p:extLst>
          </p:nvPr>
        </p:nvGraphicFramePr>
        <p:xfrm>
          <a:off x="114299" y="947628"/>
          <a:ext cx="8956221" cy="5813950"/>
        </p:xfrm>
        <a:graphic>
          <a:graphicData uri="http://schemas.openxmlformats.org/drawingml/2006/table">
            <a:tbl>
              <a:tblPr/>
              <a:tblGrid>
                <a:gridCol w="328037"/>
                <a:gridCol w="2386141"/>
                <a:gridCol w="896358"/>
                <a:gridCol w="1062318"/>
                <a:gridCol w="999045"/>
                <a:gridCol w="1039543"/>
                <a:gridCol w="915698"/>
                <a:gridCol w="703631"/>
                <a:gridCol w="625450"/>
              </a:tblGrid>
              <a:tr h="869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 п/п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Название кафедры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программ ПК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программ ПК НДПО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востребованы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слушателей  по программам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НДПО</a:t>
                      </a: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Количество видеолекций/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презентаций в программах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Кол-во пособий с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ISBN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2016/ 2017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4068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уникальных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4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ФПО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91</a:t>
                      </a:r>
                      <a:endParaRPr lang="ru-RU" sz="13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j-lt"/>
                        </a:rPr>
                        <a:t>146/88</a:t>
                      </a:r>
                      <a:endParaRPr lang="ru-RU" sz="1300" b="1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3829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66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1517</a:t>
                      </a:r>
                      <a:endParaRPr lang="ru-RU" sz="1300" b="1" dirty="0">
                        <a:solidFill>
                          <a:srgbClr val="0066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1262/1162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635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27/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28.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клинической фармакологии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4/1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29 (16)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22/22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/21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29.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Кафедра психиатрии и психосоматики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27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11 (24)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40/4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33/4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30.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Кафедра спортивной медицины и лечебной физкультуры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 (30)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/38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/19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31.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Кафедра биологии, медицинской генетики и экологии</a:t>
                      </a:r>
                      <a:endParaRPr lang="ru-RU" sz="1300" dirty="0"/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(28=29)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32.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травматологии и ортопедии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 (20=21)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2/4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33.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поликлинической терапии и ОВП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3/3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 (26=27)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38/27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34.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акушерства и гинекологии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1/1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(28=29)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5/1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35.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патологической анатомии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1/0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20/22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5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36.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Кафедра психологии здоровья и коррекционной психологии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2/0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0/7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0/8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3,6%</a:t>
                      </a:r>
                      <a:r>
                        <a:rPr lang="ru-RU" sz="13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1300" baseline="0" dirty="0" smtClean="0">
                          <a:solidFill>
                            <a:srgbClr val="0066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5,5%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Всего стр. 28-36: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</a:rPr>
                        <a:t>20/9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138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84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780" marR="14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188/135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/108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6/10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64" name="Таблица 1"/>
          <p:cNvSpPr>
            <a:spLocks noGrp="1"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65" y="116632"/>
            <a:ext cx="877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Электронные образовательные ресурсы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для дополнительных профессиональных программ 2017 г. (5)</a:t>
            </a: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818449"/>
              </p:ext>
            </p:extLst>
          </p:nvPr>
        </p:nvGraphicFramePr>
        <p:xfrm>
          <a:off x="5128591" y="1454400"/>
          <a:ext cx="4015409" cy="492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0782" y="540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defRPr/>
            </a:pPr>
            <a:r>
              <a:rPr lang="ru-RU" sz="2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РАСПРЕДЕЛЕНИЕ СЛУШАТЕЛЕЙ ПО УСЛОВИЯМ ОБУЧЕНИЯ в 2012-2017 гг.</a:t>
            </a:r>
            <a:endParaRPr lang="ru-RU" sz="25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944301"/>
              </p:ext>
            </p:extLst>
          </p:nvPr>
        </p:nvGraphicFramePr>
        <p:xfrm>
          <a:off x="20782" y="1512000"/>
          <a:ext cx="5240331" cy="487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540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cs typeface="Arial"/>
              </a:rPr>
              <a:t>ДОПОЛНИТЕЛЬНЫЕ ПРОФЕССИОНАЛЬНЫЕ ПРОГРАММЫ</a:t>
            </a:r>
            <a:endParaRPr lang="ru-RU" sz="2400" b="1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2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44682"/>
              </p:ext>
            </p:extLst>
          </p:nvPr>
        </p:nvGraphicFramePr>
        <p:xfrm>
          <a:off x="155714" y="2067561"/>
          <a:ext cx="8759686" cy="387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ЧИСЛЕННОСТИ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ОРДИНАТОРОВ И ИНТЕРНОВ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2012-2017 гг.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8284" y="3577806"/>
            <a:ext cx="761951" cy="369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1728" y="2638270"/>
            <a:ext cx="761951" cy="369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008" y="3675338"/>
            <a:ext cx="7619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9000" y="2572087"/>
            <a:ext cx="761951" cy="369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084" y="2274056"/>
            <a:ext cx="761951" cy="369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5726" y="3936533"/>
            <a:ext cx="7619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6212" y="1416487"/>
            <a:ext cx="6125253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100000"/>
            </a:pPr>
            <a:r>
              <a:rPr lang="ru-RU" sz="1500" i="1" dirty="0" smtClean="0">
                <a:solidFill>
                  <a:prstClr val="black"/>
                </a:solidFill>
                <a:latin typeface="+mn-lt"/>
                <a:cs typeface="+mn-cs"/>
              </a:rPr>
              <a:t>УГС 31.00.00  Клиническая медицина 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100000"/>
            </a:pPr>
            <a:r>
              <a:rPr lang="ru-RU" sz="1500" i="1" dirty="0" smtClean="0">
                <a:solidFill>
                  <a:prstClr val="black"/>
                </a:solidFill>
                <a:latin typeface="+mn-lt"/>
                <a:cs typeface="+mn-cs"/>
              </a:rPr>
              <a:t>УГС </a:t>
            </a:r>
            <a:r>
              <a:rPr lang="ru-RU" sz="1500" i="1" dirty="0">
                <a:solidFill>
                  <a:prstClr val="black"/>
                </a:solidFill>
                <a:latin typeface="+mn-lt"/>
                <a:cs typeface="+mn-cs"/>
              </a:rPr>
              <a:t>32.00.00 </a:t>
            </a:r>
            <a:r>
              <a:rPr lang="ru-RU" sz="1500" i="1" dirty="0" smtClean="0">
                <a:solidFill>
                  <a:prstClr val="black"/>
                </a:solidFill>
                <a:latin typeface="+mn-lt"/>
                <a:cs typeface="+mn-cs"/>
              </a:rPr>
              <a:t> Науки о здоровье и профилактическая медицина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0907" y="4113920"/>
            <a:ext cx="7619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15296" y="2725560"/>
            <a:ext cx="7619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378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72045" y="3471123"/>
            <a:ext cx="7619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4260" y="3379191"/>
            <a:ext cx="76195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40302" y="2056049"/>
            <a:ext cx="137509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486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(-46)</a:t>
            </a:r>
            <a:endParaRPr 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75252" y="6008386"/>
            <a:ext cx="4703734" cy="892552"/>
            <a:chOff x="5796064" y="5461000"/>
            <a:chExt cx="4703734" cy="89255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796064" y="5461000"/>
              <a:ext cx="470373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100000"/>
                <a:buFont typeface="Arial" pitchFamily="34" charset="0"/>
                <a:buChar char="■"/>
              </a:pPr>
              <a:r>
                <a:rPr lang="ru-RU" sz="1400" b="1" dirty="0" smtClean="0">
                  <a:solidFill>
                    <a:prstClr val="black"/>
                  </a:solidFill>
                  <a:latin typeface="+mn-lt"/>
                  <a:cs typeface="+mn-cs"/>
                </a:rPr>
                <a:t>бюджет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100000"/>
                <a:buFont typeface="Arial" pitchFamily="34" charset="0"/>
                <a:buChar char="■"/>
              </a:pPr>
              <a:r>
                <a:rPr lang="ru-RU" sz="1400" b="1" dirty="0" smtClean="0">
                  <a:solidFill>
                    <a:prstClr val="black"/>
                  </a:solidFill>
                  <a:latin typeface="+mn-lt"/>
                  <a:cs typeface="+mn-cs"/>
                </a:rPr>
                <a:t>платная форма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200000"/>
                <a:buFont typeface="Arial" pitchFamily="34" charset="0"/>
                <a:buChar char="■"/>
              </a:pPr>
              <a:endParaRPr lang="ru-RU" sz="1400" b="1" dirty="0" smtClean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67375" y="5525591"/>
              <a:ext cx="144000" cy="144000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67375" y="5849591"/>
              <a:ext cx="144000" cy="144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46328" y="6054716"/>
            <a:ext cx="4703734" cy="892552"/>
            <a:chOff x="5796064" y="5461000"/>
            <a:chExt cx="4703734" cy="8925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796064" y="5461000"/>
              <a:ext cx="470373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100000"/>
                <a:buFont typeface="Arial" pitchFamily="34" charset="0"/>
                <a:buChar char="■"/>
              </a:pPr>
              <a:r>
                <a:rPr lang="ru-RU" sz="1400" b="1" dirty="0" smtClean="0">
                  <a:solidFill>
                    <a:prstClr val="black"/>
                  </a:solidFill>
                  <a:latin typeface="+mn-lt"/>
                  <a:cs typeface="+mn-cs"/>
                </a:rPr>
                <a:t>ординатура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100000"/>
                <a:buFont typeface="Arial" pitchFamily="34" charset="0"/>
                <a:buChar char="■"/>
              </a:pPr>
              <a:r>
                <a:rPr lang="ru-RU" sz="1400" b="1" dirty="0" smtClean="0">
                  <a:solidFill>
                    <a:prstClr val="black"/>
                  </a:solidFill>
                  <a:latin typeface="+mn-lt"/>
                  <a:cs typeface="+mn-cs"/>
                </a:rPr>
                <a:t>интернатура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200000"/>
                <a:buFont typeface="Arial" pitchFamily="34" charset="0"/>
                <a:buChar char="■"/>
              </a:pPr>
              <a:endParaRPr lang="ru-RU" sz="1400" b="1" dirty="0" smtClean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67375" y="5525591"/>
              <a:ext cx="144000" cy="144000"/>
            </a:xfrm>
            <a:prstGeom prst="rect">
              <a:avLst/>
            </a:prstGeom>
            <a:solidFill>
              <a:srgbClr val="00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867375" y="5849591"/>
              <a:ext cx="144000" cy="144000"/>
            </a:xfrm>
            <a:prstGeom prst="rect">
              <a:avLst/>
            </a:prstGeom>
            <a:pattFill prst="smCheck">
              <a:fgClr>
                <a:srgbClr val="00006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7"/>
          <p:cNvSpPr>
            <a:spLocks noChangeArrowheads="1"/>
          </p:cNvSpPr>
          <p:nvPr/>
        </p:nvSpPr>
        <p:spPr bwMode="auto">
          <a:xfrm>
            <a:off x="7388111" y="5980644"/>
            <a:ext cx="1626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٭</a:t>
            </a:r>
            <a:r>
              <a:rPr lang="ru-RU" sz="12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декретный отпуск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44043" y="2411643"/>
            <a:ext cx="612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632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21315" y="2345460"/>
            <a:ext cx="612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629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47399" y="2047429"/>
            <a:ext cx="612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631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07611" y="2498933"/>
            <a:ext cx="612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537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56575" y="3105611"/>
            <a:ext cx="612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SzPct val="200000"/>
            </a:pP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535</a:t>
            </a:r>
          </a:p>
        </p:txBody>
      </p:sp>
    </p:spTree>
    <p:extLst>
      <p:ext uri="{BB962C8B-B14F-4D97-AF65-F5344CB8AC3E}">
        <p14:creationId xmlns:p14="http://schemas.microsoft.com/office/powerpoint/2010/main" val="3192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4509" y="1244817"/>
            <a:ext cx="4767470" cy="5613183"/>
            <a:chOff x="424265" y="999939"/>
            <a:chExt cx="4767470" cy="5613183"/>
          </a:xfrm>
        </p:grpSpPr>
        <p:graphicFrame>
          <p:nvGraphicFramePr>
            <p:cNvPr id="10" name="Диаграмма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2830648"/>
                </p:ext>
              </p:extLst>
            </p:nvPr>
          </p:nvGraphicFramePr>
          <p:xfrm>
            <a:off x="424265" y="1056285"/>
            <a:ext cx="4767470" cy="5556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1445322" y="999939"/>
              <a:ext cx="61200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200000"/>
              </a:pPr>
              <a:r>
                <a:rPr lang="ru-RU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486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27322" y="2943939"/>
              <a:ext cx="61200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200000"/>
              </a:pPr>
              <a:r>
                <a:rPr lang="ru-RU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173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5322" y="2079939"/>
              <a:ext cx="61200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600"/>
                </a:spcAft>
                <a:buClr>
                  <a:srgbClr val="000066"/>
                </a:buClr>
                <a:buSzPct val="200000"/>
              </a:pPr>
              <a:r>
                <a:rPr lang="ru-RU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313</a:t>
              </a:r>
            </a:p>
          </p:txBody>
        </p:sp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8600" y="6626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КОНТИНГЕНТ ОРДИНАТОРОВ</a:t>
            </a:r>
            <a:b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2017/18 уч. г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(на 01.01.2018 г.)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446642" y="2394000"/>
            <a:ext cx="3260035" cy="43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Arial"/>
                <a:cs typeface="Arial"/>
              </a:rPr>
              <a:t>ВСЕГО 486</a:t>
            </a:r>
            <a:r>
              <a:rPr lang="ru-RU" sz="2000" kern="0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ru-RU" sz="2000" b="1" kern="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kern="0" dirty="0" smtClean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lang="ru-RU" sz="2000" kern="0" dirty="0" err="1" smtClean="0">
                <a:solidFill>
                  <a:prstClr val="black"/>
                </a:solidFill>
                <a:latin typeface="Arial"/>
                <a:cs typeface="Arial"/>
              </a:rPr>
              <a:t>т.ч</a:t>
            </a:r>
            <a:r>
              <a:rPr lang="ru-RU" sz="2000" kern="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lvl="0" algn="l">
              <a:lnSpc>
                <a:spcPct val="110000"/>
              </a:lnSpc>
              <a:spcAft>
                <a:spcPts val="0"/>
              </a:spcAft>
              <a:defRPr/>
            </a:pPr>
            <a:endParaRPr lang="ru-RU" sz="2000" b="1" kern="0" dirty="0" smtClean="0">
              <a:solidFill>
                <a:srgbClr val="0066CC"/>
              </a:solidFill>
              <a:latin typeface="Arial"/>
              <a:cs typeface="Arial"/>
            </a:endParaRPr>
          </a:p>
          <a:p>
            <a:pPr lvl="0" algn="l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66CC"/>
                </a:solidFill>
                <a:latin typeface="Arial"/>
                <a:cs typeface="Arial"/>
              </a:rPr>
              <a:t>Бюджет – 195</a:t>
            </a:r>
            <a:r>
              <a:rPr lang="ru-RU" sz="2000" kern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000" kern="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  <a:p>
            <a:pPr lvl="0" algn="l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C00000"/>
                </a:solidFill>
                <a:latin typeface="Arial"/>
                <a:cs typeface="Arial"/>
              </a:rPr>
              <a:t>Платная форма – 291</a:t>
            </a:r>
            <a:r>
              <a:rPr lang="ru-RU" sz="2000" kern="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  <a:p>
            <a:pPr lvl="0" algn="l">
              <a:lnSpc>
                <a:spcPct val="110000"/>
              </a:lnSpc>
              <a:spcAft>
                <a:spcPts val="0"/>
              </a:spcAft>
              <a:defRPr/>
            </a:pPr>
            <a:endParaRPr lang="ru-RU" sz="2000" kern="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lvl="0" algn="l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1-й </a:t>
            </a:r>
            <a:r>
              <a:rPr lang="ru-RU" sz="2000" kern="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год обучения – 313 </a:t>
            </a:r>
          </a:p>
          <a:p>
            <a:pPr algn="l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Arial"/>
                <a:cs typeface="Arial"/>
              </a:rPr>
              <a:t>2-й год обучения – 173  </a:t>
            </a:r>
          </a:p>
        </p:txBody>
      </p:sp>
    </p:spTree>
    <p:extLst>
      <p:ext uri="{BB962C8B-B14F-4D97-AF65-F5344CB8AC3E}">
        <p14:creationId xmlns:p14="http://schemas.microsoft.com/office/powerpoint/2010/main" val="30457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68634"/>
              </p:ext>
            </p:extLst>
          </p:nvPr>
        </p:nvGraphicFramePr>
        <p:xfrm>
          <a:off x="36000" y="937714"/>
          <a:ext cx="9050850" cy="5830606"/>
        </p:xfrm>
        <a:graphic>
          <a:graphicData uri="http://schemas.openxmlformats.org/drawingml/2006/table">
            <a:tbl>
              <a:tblPr/>
              <a:tblGrid>
                <a:gridCol w="1053212"/>
                <a:gridCol w="3052482"/>
                <a:gridCol w="646610"/>
                <a:gridCol w="618186"/>
                <a:gridCol w="798490"/>
                <a:gridCol w="579550"/>
                <a:gridCol w="772732"/>
                <a:gridCol w="772732"/>
                <a:gridCol w="756856"/>
              </a:tblGrid>
              <a:tr h="18274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en-US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платно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 smtClean="0"/>
                    </a:p>
                    <a:p>
                      <a:pPr>
                        <a:lnSpc>
                          <a:spcPct val="95000"/>
                        </a:lnSpc>
                      </a:pP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481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95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486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19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(V)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акушерство и гинекология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аллергология и иммунология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375986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(II)</a:t>
                      </a:r>
                      <a:endParaRPr lang="ru-RU" sz="1600" b="0" i="0" u="none" strike="noStrike" dirty="0"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анестезиология-реаниматология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89997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гастроэнтерология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239919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дерматовенерология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225446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детская хирургия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225446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инфекционные болезни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(VI</a:t>
                      </a:r>
                      <a:r>
                        <a:rPr lang="ru-RU" sz="1600" b="0" i="0" u="none" strike="noStrike" baseline="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600" b="0" i="0" u="none" strike="noStrike" baseline="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III)</a:t>
                      </a:r>
                      <a:endParaRPr lang="ru-RU" sz="1600" b="0" i="0" u="none" strike="noStrike" dirty="0" smtClean="0"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кардиология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клиническая фармакология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лечебная физкультура и спортивная медицина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(IV)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неврология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нейрохирургия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809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(VI</a:t>
                      </a:r>
                      <a:r>
                        <a:rPr lang="ru-RU" sz="1600" b="0" i="0" u="none" strike="noStrike" baseline="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600" b="0" i="0" u="none" strike="noStrike" baseline="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III)</a:t>
                      </a:r>
                      <a:endParaRPr lang="ru-RU" sz="1600" b="0" i="0" u="none" strike="noStrike" dirty="0" smtClean="0"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общая врачебная практика (семейная медицина)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оториноларингология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40560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онкология </a:t>
                      </a: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офтальмология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28600" y="6626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КОНТИНГЕНТ ОРДИНАТОРОВ</a:t>
            </a:r>
            <a:b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2017/18 уч. г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(на 01.01.2018 г.)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9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46" y="1987826"/>
            <a:ext cx="9052708" cy="4192668"/>
          </a:xfrm>
          <a:prstGeom prst="rect">
            <a:avLst/>
          </a:prstGeom>
        </p:spPr>
        <p:txBody>
          <a:bodyPr wrap="square" lIns="144000" tIns="144000" rIns="144000">
            <a:spAutoFit/>
          </a:bodyPr>
          <a:lstStyle/>
          <a:p>
            <a:pPr algn="just"/>
            <a:r>
              <a:rPr lang="ru-RU" sz="2600" dirty="0" smtClean="0"/>
              <a:t>	</a:t>
            </a:r>
            <a:r>
              <a:rPr lang="ru-RU" sz="2600" spc="-20" dirty="0" smtClean="0"/>
              <a:t>«…Мы </a:t>
            </a:r>
            <a:r>
              <a:rPr lang="ru-RU" sz="2600" spc="-20" dirty="0"/>
              <a:t>создали единый федеральный портал непрерывного профессионального образования. Уже за этот год </a:t>
            </a:r>
            <a:r>
              <a:rPr lang="ru-RU" sz="2600" b="1" spc="-20" dirty="0">
                <a:solidFill>
                  <a:srgbClr val="000099"/>
                </a:solidFill>
              </a:rPr>
              <a:t>более тысячи интерактивных модулей </a:t>
            </a:r>
            <a:r>
              <a:rPr lang="ru-RU" sz="2600" spc="-20" dirty="0"/>
              <a:t>на этом портале, работает на нём уже половина всех врачей страны – 270 тысяч. Из этих более чем тысячи интерактивных программ </a:t>
            </a:r>
            <a:r>
              <a:rPr lang="ru-RU" sz="2600" b="1" spc="-20" dirty="0">
                <a:solidFill>
                  <a:srgbClr val="000099"/>
                </a:solidFill>
              </a:rPr>
              <a:t>более 200 программ </a:t>
            </a:r>
            <a:r>
              <a:rPr lang="ru-RU" sz="2600" spc="-20" dirty="0"/>
              <a:t>– для </a:t>
            </a:r>
            <a:r>
              <a:rPr lang="ru-RU" sz="2600" b="1" spc="-20" dirty="0">
                <a:solidFill>
                  <a:srgbClr val="000099"/>
                </a:solidFill>
              </a:rPr>
              <a:t>врачей первичного </a:t>
            </a:r>
            <a:r>
              <a:rPr lang="ru-RU" sz="2600" b="1" spc="-20" dirty="0" smtClean="0">
                <a:solidFill>
                  <a:srgbClr val="000099"/>
                </a:solidFill>
              </a:rPr>
              <a:t>звена</a:t>
            </a:r>
            <a:r>
              <a:rPr lang="ru-RU" sz="2600" spc="-20" dirty="0" smtClean="0"/>
              <a:t>…</a:t>
            </a:r>
            <a:r>
              <a:rPr lang="ru-RU" sz="2600" spc="-20" dirty="0"/>
              <a:t> мы планируем сейчас вместе с нашим сообществом </a:t>
            </a:r>
            <a:r>
              <a:rPr lang="ru-RU" sz="2600" b="1" spc="-20" dirty="0">
                <a:solidFill>
                  <a:srgbClr val="000099"/>
                </a:solidFill>
              </a:rPr>
              <a:t>увеличивать количество интерактивных модулей</a:t>
            </a:r>
            <a:r>
              <a:rPr lang="ru-RU" sz="2600" spc="-20" dirty="0"/>
              <a:t>. За следующий год их число должно в два раза увеличиться – более 2 </a:t>
            </a:r>
            <a:r>
              <a:rPr lang="ru-RU" sz="2600" spc="-20" dirty="0" err="1" smtClean="0"/>
              <a:t>тыс</a:t>
            </a:r>
            <a:r>
              <a:rPr lang="ru-RU" sz="2600" spc="-20" dirty="0" smtClean="0"/>
              <a:t>…»	</a:t>
            </a:r>
            <a:endParaRPr lang="ru-RU" sz="2600" spc="-20" dirty="0"/>
          </a:p>
        </p:txBody>
      </p:sp>
      <p:sp>
        <p:nvSpPr>
          <p:cNvPr id="5" name="Подзаголовок 27"/>
          <p:cNvSpPr txBox="1">
            <a:spLocks/>
          </p:cNvSpPr>
          <p:nvPr/>
        </p:nvSpPr>
        <p:spPr>
          <a:xfrm>
            <a:off x="5729969" y="2312"/>
            <a:ext cx="3419872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1400" b="1" i="1" kern="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government.ru</a:t>
            </a:r>
            <a:endParaRPr lang="ru-RU" sz="1400" b="1" i="1" kern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96061" y="180907"/>
            <a:ext cx="5992972" cy="588102"/>
          </a:xfrm>
          <a:prstGeom prst="rect">
            <a:avLst/>
          </a:prstGeom>
          <a:noFill/>
        </p:spPr>
        <p:txBody>
          <a:bodyPr tIns="11880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ru-RU" sz="1800" b="1" dirty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5490" y="659938"/>
            <a:ext cx="6108510" cy="1451918"/>
          </a:xfrm>
          <a:prstGeom prst="rect">
            <a:avLst/>
          </a:prstGeom>
        </p:spPr>
        <p:txBody>
          <a:bodyPr wrap="square" lIns="144000" tIns="144000" rIns="14400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2600" i="1" dirty="0" smtClean="0">
                <a:solidFill>
                  <a:srgbClr val="000066"/>
                </a:solidFill>
              </a:rPr>
              <a:t>О </a:t>
            </a:r>
            <a:r>
              <a:rPr lang="ru-RU" sz="2600" i="1" dirty="0">
                <a:solidFill>
                  <a:srgbClr val="000066"/>
                </a:solidFill>
              </a:rPr>
              <a:t>ходе реализации </a:t>
            </a:r>
            <a:endParaRPr lang="ru-RU" sz="2600" i="1" dirty="0" smtClean="0">
              <a:solidFill>
                <a:srgbClr val="000066"/>
              </a:solidFill>
            </a:endParaRPr>
          </a:p>
          <a:p>
            <a:pPr algn="ctr">
              <a:lnSpc>
                <a:spcPct val="105000"/>
              </a:lnSpc>
            </a:pPr>
            <a:r>
              <a:rPr lang="ru-RU" sz="2600" i="1" dirty="0" smtClean="0">
                <a:solidFill>
                  <a:srgbClr val="000066"/>
                </a:solidFill>
              </a:rPr>
              <a:t>приоритетных </a:t>
            </a:r>
            <a:r>
              <a:rPr lang="ru-RU" sz="2600" i="1" dirty="0">
                <a:solidFill>
                  <a:srgbClr val="000066"/>
                </a:solidFill>
              </a:rPr>
              <a:t>проектов </a:t>
            </a:r>
            <a:endParaRPr lang="ru-RU" sz="2600" i="1" dirty="0" smtClean="0">
              <a:solidFill>
                <a:srgbClr val="000066"/>
              </a:solidFill>
            </a:endParaRPr>
          </a:p>
          <a:p>
            <a:pPr algn="ctr">
              <a:lnSpc>
                <a:spcPct val="105000"/>
              </a:lnSpc>
            </a:pPr>
            <a:r>
              <a:rPr lang="ru-RU" sz="2600" i="1" dirty="0" smtClean="0">
                <a:solidFill>
                  <a:srgbClr val="000066"/>
                </a:solidFill>
              </a:rPr>
              <a:t>в </a:t>
            </a:r>
            <a:r>
              <a:rPr lang="ru-RU" sz="2600" i="1" dirty="0">
                <a:solidFill>
                  <a:srgbClr val="000066"/>
                </a:solidFill>
              </a:rPr>
              <a:t>области здравоохранения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2" y="2312"/>
            <a:ext cx="3280969" cy="20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7"/>
          <p:cNvSpPr txBox="1">
            <a:spLocks/>
          </p:cNvSpPr>
          <p:nvPr/>
        </p:nvSpPr>
        <p:spPr>
          <a:xfrm>
            <a:off x="3323770" y="180907"/>
            <a:ext cx="3419872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u="sng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В.И Скворцова</a:t>
            </a:r>
            <a:r>
              <a:rPr lang="ru-RU" sz="2400" u="sng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Подзаголовок 27"/>
          <p:cNvSpPr txBox="1">
            <a:spLocks/>
          </p:cNvSpPr>
          <p:nvPr/>
        </p:nvSpPr>
        <p:spPr>
          <a:xfrm>
            <a:off x="53192" y="6173868"/>
            <a:ext cx="9128908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kern="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Заседание </a:t>
            </a:r>
            <a:r>
              <a:rPr lang="ru-RU" sz="2000" kern="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президиума Совета при Президенте </a:t>
            </a:r>
            <a:r>
              <a:rPr lang="ru-RU" sz="2000" kern="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РФ по </a:t>
            </a:r>
            <a:r>
              <a:rPr lang="ru-RU" sz="2000" kern="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стратегическому развитию и приоритетным </a:t>
            </a:r>
            <a:r>
              <a:rPr lang="ru-RU" sz="2000" kern="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проектам, 13 декабря 2017 года</a:t>
            </a:r>
            <a:endParaRPr lang="ru-RU" sz="2000" kern="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989683"/>
              </p:ext>
            </p:extLst>
          </p:nvPr>
        </p:nvGraphicFramePr>
        <p:xfrm>
          <a:off x="36000" y="937714"/>
          <a:ext cx="9050850" cy="5627264"/>
        </p:xfrm>
        <a:graphic>
          <a:graphicData uri="http://schemas.openxmlformats.org/drawingml/2006/table">
            <a:tbl>
              <a:tblPr/>
              <a:tblGrid>
                <a:gridCol w="1039765"/>
                <a:gridCol w="3065929"/>
                <a:gridCol w="646610"/>
                <a:gridCol w="618186"/>
                <a:gridCol w="798490"/>
                <a:gridCol w="579550"/>
                <a:gridCol w="772732"/>
                <a:gridCol w="772732"/>
                <a:gridCol w="756856"/>
              </a:tblGrid>
              <a:tr h="169869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en-US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Специальность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платно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2017/19 уч. г.</a:t>
                      </a: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2016/18 уч. г.</a:t>
                      </a:r>
                      <a:endParaRPr lang="ru-RU" sz="1500" b="0" dirty="0" smtClean="0"/>
                    </a:p>
                    <a:p>
                      <a:pPr>
                        <a:lnSpc>
                          <a:spcPct val="95000"/>
                        </a:lnSpc>
                      </a:pPr>
                      <a:endParaRPr lang="ru-RU" sz="1500" b="0" dirty="0"/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481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5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</a:t>
                      </a:r>
                      <a:r>
                        <a:rPr lang="ru-RU" sz="15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5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4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486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8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патологическая анатомия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педиатрия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психиатрия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психиатрия-наркология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пульмонология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spc="-4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  <a:r>
                        <a:rPr lang="en-US" sz="1600" b="0" i="0" u="none" strike="noStrike" spc="-40" baseline="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spc="-4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(VI</a:t>
                      </a:r>
                      <a:r>
                        <a:rPr lang="ru-RU" sz="1600" b="0" i="0" u="none" strike="noStrike" spc="-40" baseline="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600" b="0" i="0" u="none" strike="noStrike" spc="-40" baseline="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600" b="0" i="0" u="none" strike="noStrike" spc="-40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III)</a:t>
                      </a:r>
                      <a:endParaRPr lang="ru-RU" sz="1600" b="0" i="0" u="none" strike="noStrike" spc="-40" dirty="0" smtClean="0"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рентгенология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сердечно-сосудистая 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(I)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стоматология  общей практики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spc="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судебно-медицинская экспертиза </a:t>
                      </a: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20446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(IX</a:t>
                      </a:r>
                      <a:r>
                        <a:rPr lang="ru-RU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X)</a:t>
                      </a:r>
                      <a:endParaRPr lang="ru-RU" sz="1600" b="0" i="0" u="none" strike="noStrike" dirty="0" smtClean="0"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терапия</a:t>
                      </a: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торакальная хирургия </a:t>
                      </a: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28.</a:t>
                      </a:r>
                      <a:r>
                        <a:rPr lang="en-US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(IX</a:t>
                      </a:r>
                      <a:r>
                        <a:rPr lang="ru-RU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X)</a:t>
                      </a:r>
                      <a:endParaRPr lang="ru-RU" sz="1600" b="0" i="0" u="none" strike="noStrike" dirty="0" smtClean="0"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травматология и ортопедия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урология </a:t>
                      </a:r>
                    </a:p>
                  </a:txBody>
                  <a:tcPr marL="2452" marR="2452" marT="24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фтизиатрия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31.</a:t>
                      </a:r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(III)</a:t>
                      </a:r>
                      <a:endParaRPr lang="ru-RU" sz="1600" b="0" i="0" u="none" strike="noStrike" dirty="0" smtClean="0">
                        <a:solidFill>
                          <a:srgbClr val="66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челюстно-лицевая хирургия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  <a:tr h="167557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33.</a:t>
                      </a:r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эндокринология 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452" marR="2452" marT="24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28600" y="6626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КОНТИНГЕНТ ОРДИНАТОРОВ</a:t>
            </a:r>
            <a:b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2017/18 уч. г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(на 01.01.2018 г.)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7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3999" cy="14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sz="2300" b="1" dirty="0">
                <a:solidFill>
                  <a:srgbClr val="003399"/>
                </a:solidFill>
                <a:cs typeface="Arial"/>
              </a:rPr>
              <a:t>ГОСУДАРСТВЕННАЯ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ПРОГРАММА РОССИЙСКОЙ </a:t>
            </a:r>
            <a:r>
              <a:rPr lang="ru-RU" sz="2300" b="1" dirty="0">
                <a:solidFill>
                  <a:srgbClr val="003399"/>
                </a:solidFill>
                <a:cs typeface="Arial"/>
              </a:rPr>
              <a:t>ФЕДЕРАЦИИ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«РАЗВИТИЕ ЗДРАВООХРАНЕНИЯ»</a:t>
            </a:r>
          </a:p>
          <a:p>
            <a:pPr algn="ctr"/>
            <a:r>
              <a:rPr lang="ru-RU" sz="1800" i="1" dirty="0">
                <a:solidFill>
                  <a:srgbClr val="003399"/>
                </a:solidFill>
                <a:cs typeface="Arial"/>
              </a:rPr>
              <a:t>(утв. постановлением Правительства РФ от 26.12.2017 г. № 1640)</a:t>
            </a:r>
            <a:endParaRPr lang="ru-RU" sz="1800" b="1" dirty="0">
              <a:solidFill>
                <a:srgbClr val="003399"/>
              </a:solidFill>
              <a:cs typeface="Arial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152399" y="1013210"/>
            <a:ext cx="8839200" cy="43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2400" dirty="0" smtClean="0">
                <a:solidFill>
                  <a:srgbClr val="663300"/>
                </a:solidFill>
              </a:rPr>
              <a:t>Направления </a:t>
            </a:r>
            <a:r>
              <a:rPr lang="ru-RU" sz="2400" dirty="0">
                <a:solidFill>
                  <a:srgbClr val="663300"/>
                </a:solidFill>
              </a:rPr>
              <a:t>(подпрограммы) </a:t>
            </a:r>
            <a:r>
              <a:rPr lang="ru-RU" sz="2400" dirty="0" smtClean="0">
                <a:solidFill>
                  <a:srgbClr val="663300"/>
                </a:solidFill>
              </a:rPr>
              <a:t>Программы</a:t>
            </a:r>
            <a:endParaRPr lang="ru-RU" sz="2400" dirty="0">
              <a:solidFill>
                <a:srgbClr val="6633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69335"/>
              </p:ext>
            </p:extLst>
          </p:nvPr>
        </p:nvGraphicFramePr>
        <p:xfrm>
          <a:off x="86138" y="1416644"/>
          <a:ext cx="8971722" cy="5390969"/>
        </p:xfrm>
        <a:graphic>
          <a:graphicData uri="http://schemas.openxmlformats.org/drawingml/2006/table">
            <a:tbl>
              <a:tblPr firstRow="1" firstCol="1" bandRow="1"/>
              <a:tblGrid>
                <a:gridCol w="2498036"/>
                <a:gridCol w="6473686"/>
              </a:tblGrid>
              <a:tr h="71561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1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"Совершенствование оказания медицинской помощи, включая профилактику заболеваний и формирование здорового образа жизни";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58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"Развитие и внедрение инновационных методов диагностики, профилактики и лечения, а также основ персонализированной медицины";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8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3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"Развитие медицинской реабилитации и санаторно-курортного лечения, в том числе детей";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9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70" baseline="0" dirty="0" smtClean="0">
                          <a:solidFill>
                            <a:srgbClr val="66006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4 </a:t>
                      </a:r>
                      <a:endParaRPr lang="ru-RU" sz="1800" b="1" spc="-70" baseline="0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solidFill>
                            <a:srgbClr val="66006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"РАЗВИТИЕ КАДРОВЫХ РЕСУРСОВ В ЗДРАВООХРАНЕНИИ";</a:t>
                      </a:r>
                      <a:endParaRPr lang="ru-RU" sz="21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0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5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"Развитие международных отношений в сфере охраны здоровья";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6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6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"Экспертиза и контрольно-надзорные функции в сфере охраны здоровья";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6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7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"Медико-санитарное обеспечение отдельных категорий граждан";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93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8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"Информационные технологии и управление развитием отрасли";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04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направление (подпрограмма) 9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21600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"Организация обязательного медицинского страхования граждан Российской Федерации"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9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26506"/>
            <a:ext cx="9143999" cy="10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sz="2300" b="1" dirty="0">
                <a:solidFill>
                  <a:srgbClr val="003399"/>
                </a:solidFill>
                <a:cs typeface="Arial"/>
              </a:rPr>
              <a:t>ГОСУДАРСТВЕННАЯ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ПРОГРАММА РОССИЙСКОЙ </a:t>
            </a:r>
            <a:r>
              <a:rPr lang="ru-RU" sz="2300" b="1" dirty="0">
                <a:solidFill>
                  <a:srgbClr val="003399"/>
                </a:solidFill>
                <a:cs typeface="Arial"/>
              </a:rPr>
              <a:t>ФЕДЕРАЦИИ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«РАЗВИТИЕ ЗДРАВООХРАНЕНИЯ»</a:t>
            </a:r>
          </a:p>
          <a:p>
            <a:pPr algn="ctr"/>
            <a:r>
              <a:rPr lang="ru-RU" sz="1800" i="1" dirty="0">
                <a:solidFill>
                  <a:srgbClr val="003399"/>
                </a:solidFill>
                <a:cs typeface="Arial"/>
              </a:rPr>
              <a:t>(утв. постановлением Правительства РФ от 26.12.2017 г. № 1640)</a:t>
            </a:r>
            <a:endParaRPr lang="ru-RU" sz="1800" b="1" dirty="0">
              <a:solidFill>
                <a:srgbClr val="003399"/>
              </a:solidFill>
              <a:cs typeface="Arial"/>
            </a:endParaRPr>
          </a:p>
          <a:p>
            <a:pPr algn="ctr"/>
            <a:endParaRPr lang="ru-RU" sz="2300" b="1" dirty="0" smtClean="0">
              <a:solidFill>
                <a:srgbClr val="003399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95099"/>
              </p:ext>
            </p:extLst>
          </p:nvPr>
        </p:nvGraphicFramePr>
        <p:xfrm>
          <a:off x="86139" y="1073427"/>
          <a:ext cx="8971722" cy="49590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81200"/>
                <a:gridCol w="4068418"/>
                <a:gridCol w="2080591"/>
                <a:gridCol w="841513"/>
              </a:tblGrid>
              <a:tr h="322011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Проекты (программы)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0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spc="-20" baseline="0" dirty="0">
                          <a:effectLst/>
                        </a:rPr>
                        <a:t>Ведомственные целевые программы, отдельные мероприятия </a:t>
                      </a:r>
                      <a:endParaRPr lang="ru-RU" sz="1900" spc="-2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наименование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23620" marB="236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цели, сроки (этапы)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наименование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сроки (этапы)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622"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0066"/>
                          </a:solidFill>
                          <a:effectLst/>
                        </a:rPr>
                        <a:t>Направление (подпрограмма) </a:t>
                      </a:r>
                      <a:endParaRPr lang="ru-RU" sz="1900" b="1" dirty="0" smtClean="0">
                        <a:solidFill>
                          <a:srgbClr val="6600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660066"/>
                          </a:solidFill>
                          <a:effectLst/>
                        </a:rPr>
                        <a:t>"</a:t>
                      </a:r>
                      <a:r>
                        <a:rPr lang="ru-RU" sz="1900" b="1" dirty="0">
                          <a:solidFill>
                            <a:srgbClr val="660066"/>
                          </a:solidFill>
                          <a:effectLst/>
                        </a:rPr>
                        <a:t>Развитие кадровых ресурсов в здравоохранении"</a:t>
                      </a:r>
                      <a:endParaRPr lang="ru-RU" sz="19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3620" marB="236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20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Приоритетный проект </a:t>
                      </a:r>
                      <a:r>
                        <a:rPr lang="ru-RU" sz="1900" dirty="0" smtClean="0">
                          <a:effectLst/>
                        </a:rPr>
                        <a:t>«</a:t>
                      </a:r>
                      <a:r>
                        <a:rPr lang="ru-RU" sz="1900" dirty="0" err="1" smtClean="0">
                          <a:effectLst/>
                        </a:rPr>
                        <a:t>Обес</a:t>
                      </a:r>
                      <a:r>
                        <a:rPr lang="ru-RU" sz="1900" dirty="0" smtClean="0">
                          <a:effectLst/>
                        </a:rPr>
                        <a:t>-печение </a:t>
                      </a:r>
                      <a:r>
                        <a:rPr lang="ru-RU" sz="1900" dirty="0" err="1" smtClean="0">
                          <a:effectLst/>
                        </a:rPr>
                        <a:t>здра-воохранения</a:t>
                      </a:r>
                      <a:r>
                        <a:rPr lang="ru-RU" sz="1900" dirty="0" smtClean="0">
                          <a:effectLst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</a:rPr>
                        <a:t>квалифициро</a:t>
                      </a:r>
                      <a:r>
                        <a:rPr lang="ru-RU" sz="1900" dirty="0" smtClean="0">
                          <a:effectLst/>
                        </a:rPr>
                        <a:t>-ванными </a:t>
                      </a:r>
                      <a:r>
                        <a:rPr lang="ru-RU" sz="1900" dirty="0" err="1" smtClean="0">
                          <a:effectLst/>
                        </a:rPr>
                        <a:t>спе-циалистами</a:t>
                      </a:r>
                      <a:r>
                        <a:rPr lang="ru-RU" sz="1900" dirty="0" smtClean="0">
                          <a:effectLst/>
                        </a:rPr>
                        <a:t> </a:t>
                      </a:r>
                      <a:r>
                        <a:rPr lang="ru-RU" sz="1900" spc="-20" baseline="0" dirty="0">
                          <a:effectLst/>
                        </a:rPr>
                        <a:t>("Новые кадры современного </a:t>
                      </a:r>
                      <a:r>
                        <a:rPr lang="ru-RU" sz="1900" spc="-20" baseline="0" dirty="0" err="1" smtClean="0">
                          <a:effectLst/>
                        </a:rPr>
                        <a:t>здравоохра</a:t>
                      </a:r>
                      <a:r>
                        <a:rPr lang="ru-RU" sz="1900" spc="-20" baseline="0" dirty="0" smtClean="0">
                          <a:effectLst/>
                        </a:rPr>
                        <a:t>-нения")»</a:t>
                      </a:r>
                      <a:endParaRPr lang="ru-RU" sz="1900" spc="-2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23620" marB="236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100" spc="30" baseline="0" dirty="0">
                          <a:effectLst/>
                        </a:rPr>
                        <a:t>обеспечение отрасли квалифицированными специалистами </a:t>
                      </a:r>
                      <a:r>
                        <a:rPr lang="ru-RU" sz="2100" b="1" spc="30" baseline="0" dirty="0">
                          <a:effectLst/>
                        </a:rPr>
                        <a:t>за счет внедрения</a:t>
                      </a:r>
                      <a:r>
                        <a:rPr lang="ru-RU" sz="2100" spc="30" baseline="0" dirty="0">
                          <a:effectLst/>
                        </a:rPr>
                        <a:t> процедуры допуска специалистов к профессиональной </a:t>
                      </a:r>
                      <a:r>
                        <a:rPr lang="ru-RU" sz="2100" spc="30" baseline="0" dirty="0" smtClean="0">
                          <a:effectLst/>
                        </a:rPr>
                        <a:t>деятельности аккредитации специалистов…</a:t>
                      </a:r>
                      <a:endParaRPr lang="ru-RU" sz="2100" b="1" spc="3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23620" marB="2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мероприятие "Повышение квалификации и переподготовка медицинских и </a:t>
                      </a:r>
                      <a:r>
                        <a:rPr lang="ru-RU" sz="2000" dirty="0" err="1" smtClean="0">
                          <a:effectLst/>
                        </a:rPr>
                        <a:t>фармацевтичес</a:t>
                      </a:r>
                      <a:r>
                        <a:rPr lang="ru-RU" sz="2000" dirty="0" smtClean="0">
                          <a:effectLst/>
                        </a:rPr>
                        <a:t>-ких </a:t>
                      </a:r>
                      <a:r>
                        <a:rPr lang="ru-RU" sz="2000" dirty="0">
                          <a:effectLst/>
                        </a:rPr>
                        <a:t>работников"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14358" marT="23620" marB="2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2018 - 2025 годы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23620" marB="236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26506"/>
            <a:ext cx="9143999" cy="10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ru-RU" sz="2300" b="1" dirty="0">
                <a:solidFill>
                  <a:srgbClr val="003399"/>
                </a:solidFill>
                <a:cs typeface="Arial"/>
              </a:rPr>
              <a:t>ГОСУДАРСТВЕННАЯ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ПРОГРАММА РОССИЙСКОЙ </a:t>
            </a:r>
            <a:r>
              <a:rPr lang="ru-RU" sz="2300" b="1" dirty="0">
                <a:solidFill>
                  <a:srgbClr val="003399"/>
                </a:solidFill>
                <a:cs typeface="Arial"/>
              </a:rPr>
              <a:t>ФЕДЕРАЦИИ </a:t>
            </a:r>
            <a:r>
              <a:rPr lang="ru-RU" sz="2300" b="1" dirty="0" smtClean="0">
                <a:solidFill>
                  <a:srgbClr val="003399"/>
                </a:solidFill>
                <a:cs typeface="Arial"/>
              </a:rPr>
              <a:t>«РАЗВИТИЕ ЗДРАВООХРАНЕНИЯ»</a:t>
            </a:r>
          </a:p>
          <a:p>
            <a:pPr algn="ctr"/>
            <a:r>
              <a:rPr lang="ru-RU" sz="1800" i="1" dirty="0">
                <a:solidFill>
                  <a:srgbClr val="003399"/>
                </a:solidFill>
                <a:cs typeface="Arial"/>
              </a:rPr>
              <a:t>(утв. постановлением Правительства РФ от 26.12.2017 г. № 1640)</a:t>
            </a:r>
            <a:endParaRPr lang="ru-RU" sz="1800" b="1" dirty="0">
              <a:solidFill>
                <a:srgbClr val="003399"/>
              </a:solidFill>
              <a:cs typeface="Arial"/>
            </a:endParaRPr>
          </a:p>
          <a:p>
            <a:pPr algn="ctr"/>
            <a:endParaRPr lang="ru-RU" sz="2300" b="1" dirty="0" smtClean="0">
              <a:solidFill>
                <a:srgbClr val="003399"/>
              </a:solidFill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23302"/>
              </p:ext>
            </p:extLst>
          </p:nvPr>
        </p:nvGraphicFramePr>
        <p:xfrm>
          <a:off x="86139" y="1073427"/>
          <a:ext cx="8971722" cy="58132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81200"/>
                <a:gridCol w="4068418"/>
                <a:gridCol w="2080591"/>
                <a:gridCol w="841513"/>
              </a:tblGrid>
              <a:tr h="322011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Проекты (программы)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spc="-20" baseline="0" dirty="0">
                          <a:effectLst/>
                        </a:rPr>
                        <a:t>Ведомственные целевые программы, отдельные мероприятия </a:t>
                      </a:r>
                      <a:endParaRPr lang="ru-RU" sz="1900" spc="-2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3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наименование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23620" marB="236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цели, сроки (этапы)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наименование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сроки (этапы)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622"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660066"/>
                          </a:solidFill>
                          <a:effectLst/>
                        </a:rPr>
                        <a:t>Направление (подпрограмма) </a:t>
                      </a:r>
                      <a:endParaRPr lang="ru-RU" sz="1900" b="1" dirty="0" smtClean="0">
                        <a:solidFill>
                          <a:srgbClr val="660066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660066"/>
                          </a:solidFill>
                          <a:effectLst/>
                        </a:rPr>
                        <a:t>"</a:t>
                      </a:r>
                      <a:r>
                        <a:rPr lang="ru-RU" sz="1900" b="1" dirty="0">
                          <a:solidFill>
                            <a:srgbClr val="660066"/>
                          </a:solidFill>
                          <a:effectLst/>
                        </a:rPr>
                        <a:t>Развитие кадровых ресурсов в здравоохранении"</a:t>
                      </a:r>
                      <a:endParaRPr lang="ru-RU" sz="1900" b="1" dirty="0">
                        <a:solidFill>
                          <a:srgbClr val="66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3620" marB="236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20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Приоритетный проект </a:t>
                      </a:r>
                      <a:r>
                        <a:rPr lang="ru-RU" sz="1900" dirty="0" smtClean="0">
                          <a:effectLst/>
                        </a:rPr>
                        <a:t>«</a:t>
                      </a:r>
                      <a:r>
                        <a:rPr lang="ru-RU" sz="1900" dirty="0" err="1" smtClean="0">
                          <a:effectLst/>
                        </a:rPr>
                        <a:t>Обес</a:t>
                      </a:r>
                      <a:r>
                        <a:rPr lang="ru-RU" sz="1900" dirty="0" smtClean="0">
                          <a:effectLst/>
                        </a:rPr>
                        <a:t>-печение </a:t>
                      </a:r>
                      <a:r>
                        <a:rPr lang="ru-RU" sz="1900" dirty="0" err="1" smtClean="0">
                          <a:effectLst/>
                        </a:rPr>
                        <a:t>здра-воохранения</a:t>
                      </a:r>
                      <a:r>
                        <a:rPr lang="ru-RU" sz="1900" dirty="0" smtClean="0">
                          <a:effectLst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</a:rPr>
                        <a:t>квалифициро</a:t>
                      </a:r>
                      <a:r>
                        <a:rPr lang="ru-RU" sz="1900" dirty="0" smtClean="0">
                          <a:effectLst/>
                        </a:rPr>
                        <a:t>-ванными </a:t>
                      </a:r>
                      <a:r>
                        <a:rPr lang="ru-RU" sz="1900" dirty="0" err="1" smtClean="0">
                          <a:effectLst/>
                        </a:rPr>
                        <a:t>спе-циалистами</a:t>
                      </a:r>
                      <a:r>
                        <a:rPr lang="ru-RU" sz="1900" dirty="0" smtClean="0">
                          <a:effectLst/>
                        </a:rPr>
                        <a:t> </a:t>
                      </a:r>
                      <a:r>
                        <a:rPr lang="ru-RU" sz="1900" spc="-20" baseline="0" dirty="0">
                          <a:effectLst/>
                        </a:rPr>
                        <a:t>("Новые кадры современного </a:t>
                      </a:r>
                      <a:r>
                        <a:rPr lang="ru-RU" sz="1900" spc="-20" baseline="0" dirty="0" err="1" smtClean="0">
                          <a:effectLst/>
                        </a:rPr>
                        <a:t>здравоохра</a:t>
                      </a:r>
                      <a:r>
                        <a:rPr lang="ru-RU" sz="1900" spc="-20" baseline="0" dirty="0" smtClean="0">
                          <a:effectLst/>
                        </a:rPr>
                        <a:t>-нения")»</a:t>
                      </a:r>
                      <a:endParaRPr lang="ru-RU" sz="1900" spc="-2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23620" marB="236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внедрения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… непрерывного дополнительного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профес-сионального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образования врачей с использованием </a:t>
                      </a:r>
                      <a:r>
                        <a:rPr kumimoji="0" lang="ru-RU" sz="19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интерактивных  образовательных модулей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 концу 2018 г. до 40 %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(доля врачей, получающих дополнительное непрерывное медицинское образование)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 концу 2025 г. до 99 %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(доля врачей, получающих дополни-тельное непрерывное медицинское образование) (2018 - 2025 гг.)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23620" marB="236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мероприятие "Повышение квалификации и переподготовка медицинских и </a:t>
                      </a:r>
                      <a:r>
                        <a:rPr lang="ru-RU" sz="2000" dirty="0" err="1" smtClean="0">
                          <a:effectLst/>
                        </a:rPr>
                        <a:t>фармацевтичес</a:t>
                      </a:r>
                      <a:r>
                        <a:rPr lang="ru-RU" sz="2000" dirty="0" smtClean="0">
                          <a:effectLst/>
                        </a:rPr>
                        <a:t>-ких </a:t>
                      </a:r>
                      <a:r>
                        <a:rPr lang="ru-RU" sz="2000" dirty="0">
                          <a:effectLst/>
                        </a:rPr>
                        <a:t>работников"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14358" marT="23620" marB="23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2018 - 2025 годы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58" marR="14358" marT="23620" marB="236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047" y="134471"/>
            <a:ext cx="8646459" cy="6347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000" b="1" dirty="0">
                <a:solidFill>
                  <a:srgbClr val="3C3C3C"/>
                </a:solidFill>
                <a:latin typeface="Arial"/>
              </a:rPr>
              <a:t>МИНИСТЕРСТВО ЗДРАВООХРАНЕНИЯ </a:t>
            </a:r>
            <a:endParaRPr lang="ru-RU" sz="2000" b="1" dirty="0" smtClean="0">
              <a:solidFill>
                <a:srgbClr val="3C3C3C"/>
              </a:solidFill>
              <a:latin typeface="Arial"/>
            </a:endParaRPr>
          </a:p>
          <a:p>
            <a:pPr algn="ctr"/>
            <a:r>
              <a:rPr lang="ru-RU" sz="2000" b="1" dirty="0" smtClean="0">
                <a:solidFill>
                  <a:srgbClr val="3C3C3C"/>
                </a:solidFill>
                <a:latin typeface="Arial"/>
              </a:rPr>
              <a:t>РОССИЙСКОЙ ФЕДЕРАЦИИ</a:t>
            </a:r>
          </a:p>
          <a:p>
            <a:pPr algn="ctr"/>
            <a:r>
              <a:rPr lang="ru-RU" sz="2000" b="1" dirty="0" smtClean="0">
                <a:solidFill>
                  <a:srgbClr val="3C3C3C"/>
                </a:solidFill>
                <a:latin typeface="Arial"/>
              </a:rPr>
              <a:t>(Минздрав России)</a:t>
            </a:r>
            <a:endParaRPr lang="ru-RU" sz="2000" b="1" dirty="0" smtClean="0">
              <a:solidFill>
                <a:srgbClr val="2D2D2D"/>
              </a:solidFill>
              <a:latin typeface="Arial"/>
            </a:endParaRPr>
          </a:p>
          <a:p>
            <a:pPr algn="ctr"/>
            <a:endParaRPr lang="ru-RU" sz="2000" dirty="0">
              <a:solidFill>
                <a:srgbClr val="3C3C3C"/>
              </a:solidFill>
              <a:latin typeface="Arial"/>
            </a:endParaRPr>
          </a:p>
          <a:p>
            <a:pPr algn="ctr"/>
            <a:r>
              <a:rPr lang="ru-RU" sz="2000" b="1" dirty="0">
                <a:solidFill>
                  <a:srgbClr val="3C3C3C"/>
                </a:solidFill>
                <a:latin typeface="Arial"/>
              </a:rPr>
              <a:t>ПРИКАЗ</a:t>
            </a:r>
          </a:p>
          <a:p>
            <a:pPr algn="ctr"/>
            <a:r>
              <a:rPr lang="ru-RU" sz="2000" b="1" dirty="0">
                <a:solidFill>
                  <a:srgbClr val="3C3C3C"/>
                </a:solidFill>
                <a:latin typeface="Arial"/>
              </a:rPr>
              <a:t>от 21 ноября 2017 года N </a:t>
            </a:r>
            <a:r>
              <a:rPr lang="ru-RU" sz="2000" b="1" dirty="0" smtClean="0">
                <a:solidFill>
                  <a:srgbClr val="3C3C3C"/>
                </a:solidFill>
                <a:latin typeface="Arial"/>
              </a:rPr>
              <a:t>926</a:t>
            </a:r>
          </a:p>
          <a:p>
            <a:pPr algn="ctr"/>
            <a:endParaRPr lang="ru-RU" sz="2000" b="1" dirty="0">
              <a:solidFill>
                <a:srgbClr val="3C3C3C"/>
              </a:solidFill>
              <a:latin typeface="Arial"/>
            </a:endParaRPr>
          </a:p>
          <a:p>
            <a:pPr algn="ctr"/>
            <a:r>
              <a:rPr lang="ru-RU" sz="2400" b="1" dirty="0">
                <a:solidFill>
                  <a:srgbClr val="2D2D2D"/>
                </a:solidFill>
                <a:latin typeface="Arial"/>
              </a:rPr>
              <a:t>Об утверждении Концепции </a:t>
            </a:r>
            <a:endParaRPr lang="ru-RU" sz="2400" b="1" dirty="0" smtClean="0">
              <a:solidFill>
                <a:srgbClr val="2D2D2D"/>
              </a:solidFill>
              <a:latin typeface="Arial"/>
            </a:endParaRPr>
          </a:p>
          <a:p>
            <a:pPr algn="ctr"/>
            <a:r>
              <a:rPr lang="ru-RU" sz="2400" b="1" dirty="0" smtClean="0">
                <a:solidFill>
                  <a:srgbClr val="2D2D2D"/>
                </a:solidFill>
                <a:latin typeface="Arial"/>
              </a:rPr>
              <a:t>развития </a:t>
            </a:r>
            <a:r>
              <a:rPr lang="ru-RU" sz="2400" b="1" dirty="0">
                <a:solidFill>
                  <a:srgbClr val="2D2D2D"/>
                </a:solidFill>
                <a:latin typeface="Arial"/>
              </a:rPr>
              <a:t>непрерывного медицинского и фармацевтического образования в Российской Федерации на период до 2021 года</a:t>
            </a:r>
          </a:p>
          <a:p>
            <a:pPr algn="just"/>
            <a:endParaRPr lang="ru-RU" sz="1400" dirty="0">
              <a:solidFill>
                <a:srgbClr val="2D2D2D"/>
              </a:solidFill>
              <a:latin typeface="Arial"/>
            </a:endParaRPr>
          </a:p>
          <a:p>
            <a:pPr algn="just">
              <a:lnSpc>
                <a:spcPct val="114000"/>
              </a:lnSpc>
            </a:pPr>
            <a:r>
              <a:rPr lang="ru-RU" sz="2000" dirty="0" smtClean="0">
                <a:solidFill>
                  <a:srgbClr val="2D2D2D"/>
                </a:solidFill>
                <a:latin typeface="Arial"/>
              </a:rPr>
              <a:t>	</a:t>
            </a:r>
            <a:r>
              <a:rPr lang="ru-RU" sz="2400" dirty="0" smtClean="0">
                <a:solidFill>
                  <a:srgbClr val="2D2D2D"/>
                </a:solidFill>
                <a:latin typeface="Arial"/>
              </a:rPr>
              <a:t>Приказываю</a:t>
            </a:r>
            <a:r>
              <a:rPr lang="ru-RU" sz="2400" dirty="0">
                <a:solidFill>
                  <a:srgbClr val="2D2D2D"/>
                </a:solidFill>
                <a:latin typeface="Arial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ru-RU" sz="2400" dirty="0" smtClean="0">
                <a:solidFill>
                  <a:srgbClr val="2D2D2D"/>
                </a:solidFill>
                <a:latin typeface="Arial"/>
              </a:rPr>
              <a:t>	Утвердить </a:t>
            </a:r>
            <a:r>
              <a:rPr lang="ru-RU" sz="2400" dirty="0">
                <a:solidFill>
                  <a:srgbClr val="2D2D2D"/>
                </a:solidFill>
                <a:latin typeface="Arial"/>
              </a:rPr>
              <a:t>Концепцию развития непрерывного медицинского и фармацевтического образования в Российской Федерации на период до 2021 года, согласно приложению.</a:t>
            </a:r>
          </a:p>
          <a:p>
            <a:pPr algn="r"/>
            <a:r>
              <a:rPr lang="ru-RU" sz="2200" dirty="0" smtClean="0">
                <a:solidFill>
                  <a:srgbClr val="2D2D2D"/>
                </a:solidFill>
                <a:latin typeface="Arial"/>
              </a:rPr>
              <a:t>Министр</a:t>
            </a:r>
            <a:endParaRPr lang="ru-RU" sz="2200" dirty="0">
              <a:solidFill>
                <a:srgbClr val="2D2D2D"/>
              </a:solidFill>
              <a:latin typeface="Arial"/>
            </a:endParaRPr>
          </a:p>
          <a:p>
            <a:pPr algn="r"/>
            <a:r>
              <a:rPr lang="ru-RU" sz="2200" dirty="0" smtClean="0">
                <a:solidFill>
                  <a:srgbClr val="2D2D2D"/>
                </a:solidFill>
                <a:latin typeface="Arial"/>
              </a:rPr>
              <a:t>В.И. Скворцова</a:t>
            </a:r>
            <a:endParaRPr lang="ru-RU" sz="2200" dirty="0">
              <a:solidFill>
                <a:srgbClr val="2D2D2D"/>
              </a:solidFill>
              <a:latin typeface="Arial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7"/>
          <p:cNvSpPr txBox="1">
            <a:spLocks/>
          </p:cNvSpPr>
          <p:nvPr/>
        </p:nvSpPr>
        <p:spPr>
          <a:xfrm>
            <a:off x="0" y="6502907"/>
            <a:ext cx="3630705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КонсультантПлюс</a:t>
            </a:r>
            <a:r>
              <a:rPr lang="ru-RU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kern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www.consultant.ru</a:t>
            </a:r>
            <a:endParaRPr lang="en-US" sz="1400" b="1" i="1" kern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2_Сло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2_Сло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16267</TotalTime>
  <Words>4926</Words>
  <Application>Microsoft Office PowerPoint</Application>
  <PresentationFormat>Экран (4:3)</PresentationFormat>
  <Paragraphs>1846</Paragraphs>
  <Slides>50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2_Слои</vt:lpstr>
      <vt:lpstr>1_Оформление по умолчанию</vt:lpstr>
      <vt:lpstr>Оформление по умолчанию</vt:lpstr>
      <vt:lpstr>4_Оформление по умолчанию</vt:lpstr>
      <vt:lpstr>3_Слои</vt:lpstr>
      <vt:lpstr>3_Тема Office</vt:lpstr>
      <vt:lpstr>4_Тема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«ПОЛОЖЕНИЕ ОБ АККРЕДИТАЦИИ СПЕЦИАЛИСТОВ»  утв. Приказом Минздрава России от 02.06.2016 г. № 334н</vt:lpstr>
      <vt:lpstr>Презентация PowerPoint</vt:lpstr>
      <vt:lpstr>Презентация PowerPoint</vt:lpstr>
      <vt:lpstr>Презентация PowerPoint</vt:lpstr>
      <vt:lpstr>Пятилетний период обучения в рамках непрерывного образования</vt:lpstr>
      <vt:lpstr>Презентация PowerPoint</vt:lpstr>
      <vt:lpstr> ИЗМЕНЕНИЯ,  которые вносятся в приказ Минздрава России от 03.08.2012 г. № 66н  «Об утверждении Порядка и сроков совершенствования  медицинскими работниками и фармацевтическими работниками профессиональных знаний и навыков путем обучения  по дополнительным профессиональным образовательным  программам в образовательных и научных организациях»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кафедра</dc:creator>
  <cp:lastModifiedBy>user</cp:lastModifiedBy>
  <cp:revision>1770</cp:revision>
  <cp:lastPrinted>2018-03-12T11:12:05Z</cp:lastPrinted>
  <dcterms:created xsi:type="dcterms:W3CDTF">1601-01-01T00:00:00Z</dcterms:created>
  <dcterms:modified xsi:type="dcterms:W3CDTF">2018-04-23T06:13:24Z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