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79" r:id="rId2"/>
    <p:sldMasterId id="2147483903" r:id="rId3"/>
    <p:sldMasterId id="2147483918" r:id="rId4"/>
    <p:sldMasterId id="2147483930" r:id="rId5"/>
    <p:sldMasterId id="2147483942" r:id="rId6"/>
    <p:sldMasterId id="2147483954" r:id="rId7"/>
    <p:sldMasterId id="2147483966" r:id="rId8"/>
  </p:sldMasterIdLst>
  <p:notesMasterIdLst>
    <p:notesMasterId r:id="rId31"/>
  </p:notesMasterIdLst>
  <p:handoutMasterIdLst>
    <p:handoutMasterId r:id="rId32"/>
  </p:handoutMasterIdLst>
  <p:sldIdLst>
    <p:sldId id="647" r:id="rId9"/>
    <p:sldId id="768" r:id="rId10"/>
    <p:sldId id="771" r:id="rId11"/>
    <p:sldId id="803" r:id="rId12"/>
    <p:sldId id="805" r:id="rId13"/>
    <p:sldId id="815" r:id="rId14"/>
    <p:sldId id="795" r:id="rId15"/>
    <p:sldId id="811" r:id="rId16"/>
    <p:sldId id="769" r:id="rId17"/>
    <p:sldId id="770" r:id="rId18"/>
    <p:sldId id="779" r:id="rId19"/>
    <p:sldId id="780" r:id="rId20"/>
    <p:sldId id="782" r:id="rId21"/>
    <p:sldId id="773" r:id="rId22"/>
    <p:sldId id="775" r:id="rId23"/>
    <p:sldId id="778" r:id="rId24"/>
    <p:sldId id="791" r:id="rId25"/>
    <p:sldId id="796" r:id="rId26"/>
    <p:sldId id="812" r:id="rId27"/>
    <p:sldId id="813" r:id="rId28"/>
    <p:sldId id="814" r:id="rId29"/>
    <p:sldId id="799" r:id="rId30"/>
  </p:sldIdLst>
  <p:sldSz cx="9144000" cy="6858000" type="screen4x3"/>
  <p:notesSz cx="6797675" cy="9928225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CC0000"/>
    <a:srgbClr val="9900CC"/>
    <a:srgbClr val="000000"/>
    <a:srgbClr val="00CCFF"/>
    <a:srgbClr val="00FFFF"/>
    <a:srgbClr val="009900"/>
    <a:srgbClr val="D6009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8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70074940082289"/>
          <c:y val="0.10998962839290684"/>
          <c:w val="0.81628046823656053"/>
          <c:h val="0.633294123599200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66CC"/>
              </a:solidFill>
            </c:spPr>
          </c:dPt>
          <c:dPt>
            <c:idx val="5"/>
            <c:invertIfNegative val="0"/>
            <c:bubble3D val="0"/>
            <c:spPr>
              <a:solidFill>
                <a:srgbClr val="6600CC"/>
              </a:solidFill>
            </c:spPr>
          </c:dPt>
          <c:cat>
            <c:strRef>
              <c:f>Лист1!$K$43:$K$48</c:f>
              <c:strCache>
                <c:ptCount val="6"/>
                <c:pt idx="0">
                  <c:v>КО</c:v>
                </c:pt>
                <c:pt idx="1">
                  <c:v>Бр.</c:v>
                </c:pt>
                <c:pt idx="2">
                  <c:v>Лип.</c:v>
                </c:pt>
                <c:pt idx="3">
                  <c:v>Бел.</c:v>
                </c:pt>
                <c:pt idx="4">
                  <c:v>Орл.</c:v>
                </c:pt>
                <c:pt idx="5">
                  <c:v>ФМБА</c:v>
                </c:pt>
              </c:strCache>
            </c:strRef>
          </c:cat>
          <c:val>
            <c:numRef>
              <c:f>Лист1!$L$43:$L$48</c:f>
              <c:numCache>
                <c:formatCode>General</c:formatCode>
                <c:ptCount val="6"/>
                <c:pt idx="0">
                  <c:v>63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74752"/>
        <c:axId val="31676288"/>
      </c:barChart>
      <c:catAx>
        <c:axId val="31674752"/>
        <c:scaling>
          <c:orientation val="minMax"/>
        </c:scaling>
        <c:delete val="0"/>
        <c:axPos val="b"/>
        <c:majorTickMark val="out"/>
        <c:minorTickMark val="none"/>
        <c:tickLblPos val="nextTo"/>
        <c:crossAx val="31676288"/>
        <c:crosses val="autoZero"/>
        <c:auto val="1"/>
        <c:lblAlgn val="ctr"/>
        <c:lblOffset val="100"/>
        <c:noMultiLvlLbl val="0"/>
      </c:catAx>
      <c:valAx>
        <c:axId val="3167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7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70074940082289"/>
          <c:y val="0.10998962839290684"/>
          <c:w val="0.81628046823656053"/>
          <c:h val="0.633294123599200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66CC"/>
              </a:solidFill>
            </c:spPr>
          </c:dPt>
          <c:dPt>
            <c:idx val="5"/>
            <c:invertIfNegative val="0"/>
            <c:bubble3D val="0"/>
            <c:spPr>
              <a:solidFill>
                <a:srgbClr val="6600CC"/>
              </a:solidFill>
            </c:spPr>
          </c:dPt>
          <c:cat>
            <c:strRef>
              <c:f>Лист1!$K$43:$K$48</c:f>
              <c:strCache>
                <c:ptCount val="6"/>
                <c:pt idx="0">
                  <c:v>КО</c:v>
                </c:pt>
                <c:pt idx="1">
                  <c:v>Бр.</c:v>
                </c:pt>
                <c:pt idx="2">
                  <c:v>Лип.</c:v>
                </c:pt>
                <c:pt idx="3">
                  <c:v>Бел.</c:v>
                </c:pt>
                <c:pt idx="4">
                  <c:v>Орл.</c:v>
                </c:pt>
                <c:pt idx="5">
                  <c:v>ФМБА</c:v>
                </c:pt>
              </c:strCache>
            </c:strRef>
          </c:cat>
          <c:val>
            <c:numRef>
              <c:f>Лист1!$L$43:$L$48</c:f>
              <c:numCache>
                <c:formatCode>General</c:formatCode>
                <c:ptCount val="6"/>
                <c:pt idx="0">
                  <c:v>63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03488"/>
        <c:axId val="35105024"/>
      </c:barChart>
      <c:catAx>
        <c:axId val="3510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35105024"/>
        <c:crosses val="autoZero"/>
        <c:auto val="1"/>
        <c:lblAlgn val="ctr"/>
        <c:lblOffset val="100"/>
        <c:noMultiLvlLbl val="0"/>
      </c:catAx>
      <c:valAx>
        <c:axId val="3510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0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70074940082289"/>
          <c:y val="0.10998962839290684"/>
          <c:w val="0.81628046823656053"/>
          <c:h val="0.633294123599200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66CC"/>
              </a:solidFill>
            </c:spPr>
          </c:dPt>
          <c:dPt>
            <c:idx val="5"/>
            <c:invertIfNegative val="0"/>
            <c:bubble3D val="0"/>
            <c:spPr>
              <a:solidFill>
                <a:srgbClr val="6600CC"/>
              </a:solidFill>
            </c:spPr>
          </c:dPt>
          <c:cat>
            <c:strRef>
              <c:f>Лист1!$K$43:$K$48</c:f>
              <c:strCache>
                <c:ptCount val="6"/>
                <c:pt idx="0">
                  <c:v>КО</c:v>
                </c:pt>
                <c:pt idx="1">
                  <c:v>Бр.</c:v>
                </c:pt>
                <c:pt idx="2">
                  <c:v>Лип.</c:v>
                </c:pt>
                <c:pt idx="3">
                  <c:v>Бел.</c:v>
                </c:pt>
                <c:pt idx="4">
                  <c:v>Орл.</c:v>
                </c:pt>
                <c:pt idx="5">
                  <c:v>ФМБА</c:v>
                </c:pt>
              </c:strCache>
            </c:strRef>
          </c:cat>
          <c:val>
            <c:numRef>
              <c:f>Лист1!$L$43:$L$48</c:f>
              <c:numCache>
                <c:formatCode>General</c:formatCode>
                <c:ptCount val="6"/>
                <c:pt idx="0">
                  <c:v>63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44128"/>
        <c:axId val="34945664"/>
      </c:barChart>
      <c:catAx>
        <c:axId val="3494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34945664"/>
        <c:crosses val="autoZero"/>
        <c:auto val="1"/>
        <c:lblAlgn val="ctr"/>
        <c:lblOffset val="100"/>
        <c:noMultiLvlLbl val="0"/>
      </c:catAx>
      <c:valAx>
        <c:axId val="3494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4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78906439777064E-3"/>
          <c:y val="0.17581816994412161"/>
          <c:w val="0.8559284944540535"/>
          <c:h val="0.7801159340558471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Pt>
            <c:idx val="1"/>
            <c:bubble3D val="0"/>
            <c:spPr>
              <a:pattFill prst="wdUpDiag">
                <a:fgClr>
                  <a:schemeClr val="bg1"/>
                </a:fgClr>
                <a:bgClr>
                  <a:srgbClr val="C00000"/>
                </a:bgClr>
              </a:pattFill>
              <a:ln>
                <a:solidFill>
                  <a:srgbClr val="C00000"/>
                </a:solidFill>
              </a:ln>
            </c:spPr>
          </c:dPt>
          <c:dPt>
            <c:idx val="2"/>
            <c:bubble3D val="0"/>
            <c:spPr>
              <a:solidFill>
                <a:srgbClr val="0066CC"/>
              </a:solidFill>
              <a:ln>
                <a:solidFill>
                  <a:srgbClr val="0066CC"/>
                </a:solidFill>
              </a:ln>
            </c:spPr>
          </c:dPt>
          <c:dPt>
            <c:idx val="3"/>
            <c:bubble3D val="0"/>
            <c:spPr>
              <a:pattFill prst="wdUpDiag">
                <a:fgClr>
                  <a:schemeClr val="bg1"/>
                </a:fgClr>
                <a:bgClr>
                  <a:srgbClr val="0066CC"/>
                </a:bgClr>
              </a:pattFill>
              <a:ln>
                <a:solidFill>
                  <a:srgbClr val="0066CC"/>
                </a:solidFill>
              </a:ln>
            </c:spPr>
          </c:dPt>
          <c:dLbls>
            <c:dLbl>
              <c:idx val="0"/>
              <c:layout>
                <c:manualLayout>
                  <c:x val="-9.8056014098344038E-2"/>
                  <c:y val="9.881480736895421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94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19%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236030169476886"/>
                  <c:y val="-0.1654027039642753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102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20%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901476377952755"/>
                  <c:y val="-0.2121861329833770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226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46%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0022147966187821E-2"/>
                  <c:y val="0.1013386197160124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73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15%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rgbClr val="F8F8F8">
                  <a:alpha val="50196"/>
                </a:srgbClr>
              </a:solidFill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Лист1!$B$4:$B$7</c:f>
              <c:strCache>
                <c:ptCount val="4"/>
                <c:pt idx="0">
                  <c:v>бюджет, 1-й год обучения</c:v>
                </c:pt>
                <c:pt idx="1">
                  <c:v>бюджет, 2-й год обучения</c:v>
                </c:pt>
                <c:pt idx="2">
                  <c:v>платная форма, 1-й год обучения</c:v>
                </c:pt>
                <c:pt idx="3">
                  <c:v>платная форма, 2-й год обучения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94</c:v>
                </c:pt>
                <c:pt idx="1">
                  <c:v>102</c:v>
                </c:pt>
                <c:pt idx="2">
                  <c:v>226</c:v>
                </c:pt>
                <c:pt idx="3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82197961489358"/>
          <c:y val="0.19887346358484281"/>
          <c:w val="0.30314273507829093"/>
          <c:h val="0.63282984490863148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04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04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023692-42A5-4F11-B141-6019ABBD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69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04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93"/>
            <a:ext cx="5438140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04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37A1C1-CAF8-451D-9C30-EA70B365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3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9381" indent="-284377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37510" indent="-2275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92513" indent="-2275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47516" indent="-2275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02521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57524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12528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67531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9EED9-E16A-449C-89DE-608ABDA0E4A6}" type="slidenum">
              <a:rPr lang="ru-RU" sz="1200">
                <a:solidFill>
                  <a:prstClr val="black"/>
                </a:solidFill>
              </a:rPr>
              <a:pPr eaLnBrk="1" hangingPunct="1"/>
              <a:t>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50136" y="9429518"/>
            <a:ext cx="2946454" cy="49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1" tIns="45750" rIns="91501" bIns="4575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1FFB736-601B-4D24-995F-7C01F56B2D93}" type="slidenum">
              <a:rPr lang="ru-RU" sz="1200">
                <a:solidFill>
                  <a:prstClr val="black"/>
                </a:solidFill>
              </a:rPr>
              <a:pPr algn="r" eaLnBrk="1" hangingPunct="1"/>
              <a:t>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2793-4CBC-44B3-835A-6314FFE69611}" type="datetime1">
              <a:rPr lang="ru-RU" smtClean="0"/>
              <a:t>23.04.2018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84A8-4F4B-486A-8045-F9871168F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E1C0-1163-4431-92FA-A0FB4005012E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587B-9B65-4D21-AF30-EADEC1209DD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326B-400B-4496-8A68-ED5B2FBAD2E8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1517-39DD-4514-B373-857B03F9AD0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A983-C902-4588-BE46-D457C3AD0AAF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217A-BA68-4CB7-A7B1-137CF48C8B8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0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9C2D-BE1A-4302-A166-920A2666D7F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D653-2E13-4FAA-9A23-ED5611EC17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AC3B-655F-4CAF-98B8-3F68D5AEF9A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D382-C5B6-4B0E-866A-781CA4110D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5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763E-E3EE-4366-80E7-DB4809E1545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6A77-9B7B-4D30-BE09-62ADD5E9EB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5E49-C6EA-4568-8B3E-9B93D147345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4799-8DAE-4885-B0C5-095142318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9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D436-3A38-4235-B7B3-07FD7012D9C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B796-05E0-480D-8200-707EE5D5FE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7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9F85-ABA8-45C2-8BC7-DD5B554CA7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4EA4-9149-4588-AC6F-94C7CFDC0C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1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8B1A-E697-40E9-9291-AB7EB729C4C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DF27-28D8-402F-8CEB-AF0EF0B86B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9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7A3-27D0-4D40-A314-A06A80660F2B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F00F-3A02-43FB-9B05-1F16D4A3BB0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68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0E39-AAE0-47CD-9D78-56CCAF2BA99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EF29-51C0-4CEE-A1EA-7BBFD30DCC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2367-985D-423C-88A8-B78D3D8890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63A0-96D6-4E2C-A8AA-3F426FBCE1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2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4988-8B05-43EF-B952-11E2040C497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63C9-A97C-4B2B-9F83-DA108347BE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09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9C4E-DA01-4167-B3C7-64B62E252F0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A63D-BD43-4044-9F3E-4280376389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85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CC15-A54D-478C-B6B4-00CA4B833DC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2728E-F420-4E94-9172-3CF512D452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9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7709-D8E2-4326-8F79-5A1E1ADCC7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E933-824E-4375-A37B-9D95346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47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1D73-2DF9-4A23-9FAD-D237EDDD15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1DE3-AAA1-4988-83E4-1B31A898C1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7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7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A31-7391-4F51-A510-93721D57B311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D6E-D9B0-48AB-BC44-59EDE049899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12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7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07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3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19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41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58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38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35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2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1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71D-3CEF-43B1-B066-A8933B8573CA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3308-D9FD-4561-A181-6376036A204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04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18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0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0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1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86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69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16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9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9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9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3DF9-1DE3-4EF8-AB41-5999CBAC4D83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7C2F-7357-4759-9D67-F984A1ABE25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47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5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17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61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97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11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0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92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2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0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B7C1-350E-4BC4-9255-2A2CF08ACBAB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B4A4-69E4-4188-9EB6-655DB9F0201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72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0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35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019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9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5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855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46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65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38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C9C5-BD7F-49FF-9709-948D15593766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ECFB-66FC-492E-8208-C2A919F891E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20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5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8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21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46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02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987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06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4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7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56EF-C097-4570-972F-8726CFF3BF35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2D5-EAD5-436D-BAD0-E935C0FE20A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7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05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DA2A-CC7A-4234-B189-B8A64D993A8C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5032-8D0A-4304-A6D7-464C47DF5A9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5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fld id="{7DEE104B-6D16-404A-8461-CC1A7E1CDEE6}" type="datetime1">
              <a:rPr lang="ru-RU" smtClean="0"/>
              <a:t>23.04.2018</a:t>
            </a:fld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9251809A-A92C-4D32-B135-85E3A8C2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51809A-A92C-4D32-B135-85E3A8C2CB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739E9461-30E3-4172-848D-82FE8393444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3271868-DEB2-4241-AB02-E2B0B6CE08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6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7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99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7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97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520" y="181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00099"/>
                </a:solidFill>
                <a:latin typeface="Calibri"/>
              </a:rPr>
              <a:t>ФГБОУ ВО «Курский государственный </a:t>
            </a:r>
          </a:p>
          <a:p>
            <a:pPr algn="ctr" eaLnBrk="1" hangingPunct="1"/>
            <a:r>
              <a:rPr lang="ru-RU" sz="2000" b="1" dirty="0" smtClean="0">
                <a:solidFill>
                  <a:srgbClr val="000099"/>
                </a:solidFill>
                <a:latin typeface="Calibri"/>
              </a:rPr>
              <a:t>медицинский университет» Минздрава России</a:t>
            </a:r>
            <a:endParaRPr lang="ru-RU" sz="20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32054" y="5833048"/>
            <a:ext cx="5311946" cy="10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0066"/>
                </a:solidFill>
                <a:latin typeface="Calibri"/>
              </a:rPr>
              <a:t>   И.Г</a:t>
            </a:r>
            <a:r>
              <a:rPr lang="ru-RU" sz="2800" b="1" dirty="0">
                <a:solidFill>
                  <a:srgbClr val="000066"/>
                </a:solidFill>
                <a:latin typeface="Calibri"/>
              </a:rPr>
              <a:t>. </a:t>
            </a:r>
            <a:r>
              <a:rPr lang="ru-RU" sz="2800" b="1" dirty="0" err="1">
                <a:solidFill>
                  <a:srgbClr val="000066"/>
                </a:solidFill>
                <a:latin typeface="Calibri"/>
              </a:rPr>
              <a:t>Комиссинская</a:t>
            </a:r>
            <a:endParaRPr lang="ru-RU" sz="2800" b="1" dirty="0">
              <a:solidFill>
                <a:srgbClr val="000066"/>
              </a:solidFill>
              <a:latin typeface="Calibri"/>
            </a:endParaRPr>
          </a:p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проректор по непрерывному образованию </a:t>
            </a:r>
          </a:p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и международному сотрудничеству, </a:t>
            </a:r>
          </a:p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д-р </a:t>
            </a:r>
            <a:r>
              <a:rPr lang="ru-RU" sz="2200" b="1" dirty="0">
                <a:solidFill>
                  <a:srgbClr val="000066"/>
                </a:solidFill>
                <a:latin typeface="Calibri"/>
              </a:rPr>
              <a:t>фарм. наук, </a:t>
            </a: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профессор</a:t>
            </a:r>
            <a:endParaRPr lang="ru-RU" sz="2200" b="1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890" y="1079835"/>
            <a:ext cx="91440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sz="4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 в КГМУ 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образовательным программам 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– программам ординатуры</a:t>
            </a:r>
            <a:endParaRPr lang="ru-RU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C:\Users\user\Desktop\photo (1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59" y="18143"/>
            <a:ext cx="1360387" cy="13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564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65" y="27432"/>
            <a:ext cx="5662613" cy="6748272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6099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Приложение № 17</a:t>
            </a: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к приказу Минздрава России от 26.05.2017 № 261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КВОТА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ЦЕЛЕВОГО ПРИЕМА ДЛЯ ПОЛУЧЕНИЯ ВЫСШЕГО ОБРАЗОВАНИЯ ПО ПРОГРАММАМ ОРДИНАТУРЫ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ЗА СЧЕТ БЮДЖЕТНЫХ АССИГНОВАНИЙ ФЕДЕРАЛЬНОГО БЮДЖЕТА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В ФГБОУ ВО КГМУ МИНЗДРАВА РОССИИ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76102"/>
              </p:ext>
            </p:extLst>
          </p:nvPr>
        </p:nvGraphicFramePr>
        <p:xfrm>
          <a:off x="5563673" y="5438104"/>
          <a:ext cx="3580327" cy="142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5806762"/>
            <a:ext cx="585988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обл. – 63 (75,0%)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Белгородская </a:t>
            </a:r>
            <a:r>
              <a:rPr lang="ru-RU" sz="1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обл. – </a:t>
            </a:r>
            <a:r>
              <a:rPr lang="ru-RU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(3,6%)</a:t>
            </a:r>
          </a:p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Брянская обл. – 9 (10,7%)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Орловская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обл. –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(3,6%)</a:t>
            </a:r>
          </a:p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Липецкая обл. – 4 (4,7%)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ФМБА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(2,4%)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55796"/>
              </p:ext>
            </p:extLst>
          </p:nvPr>
        </p:nvGraphicFramePr>
        <p:xfrm>
          <a:off x="10790" y="1260565"/>
          <a:ext cx="9133210" cy="4387719"/>
        </p:xfrm>
        <a:graphic>
          <a:graphicData uri="http://schemas.openxmlformats.org/drawingml/2006/table">
            <a:tbl>
              <a:tblPr firstRow="1" firstCol="1" bandRow="1"/>
              <a:tblGrid>
                <a:gridCol w="955125"/>
                <a:gridCol w="4314421"/>
                <a:gridCol w="592428"/>
                <a:gridCol w="881710"/>
                <a:gridCol w="1835734"/>
                <a:gridCol w="553792"/>
              </a:tblGrid>
              <a:tr h="73565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Код 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специальности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КЦП 2017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Квота целевого приема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Субъект РФ, федеральный орган исполнительной власти, организация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%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66">
                <a:tc grid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27 специальностей                             Всего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310801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  Акушерство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 гинекология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136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310826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  Аллергология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 иммунология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923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310802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Анестезиология-реаниматология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71"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310828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  Гастроэнтерология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ФМБА России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432"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310816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  Детская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хирургия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317"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310835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  Инфекционные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болезни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456"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310836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  Кардиология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Липецкая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626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310837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  Клиническая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фармакология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142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310839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  Лечебная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физкультура и спортивная медицина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796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310842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 Неврология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3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226145"/>
              </p:ext>
            </p:extLst>
          </p:nvPr>
        </p:nvGraphicFramePr>
        <p:xfrm>
          <a:off x="5563673" y="5438104"/>
          <a:ext cx="3580327" cy="142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54081"/>
              </p:ext>
            </p:extLst>
          </p:nvPr>
        </p:nvGraphicFramePr>
        <p:xfrm>
          <a:off x="10790" y="1260565"/>
          <a:ext cx="9133210" cy="4410378"/>
        </p:xfrm>
        <a:graphic>
          <a:graphicData uri="http://schemas.openxmlformats.org/drawingml/2006/table">
            <a:tbl>
              <a:tblPr firstRow="1" firstCol="1" bandRow="1"/>
              <a:tblGrid>
                <a:gridCol w="955125"/>
                <a:gridCol w="4314421"/>
                <a:gridCol w="592428"/>
                <a:gridCol w="881710"/>
                <a:gridCol w="1835734"/>
                <a:gridCol w="553792"/>
              </a:tblGrid>
              <a:tr h="73565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Код 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специальности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КЦП 2017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Квота целевого приема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Субъект РФ, федеральный орган исполнительной власти, организация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%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66">
                <a:tc grid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27 специальностей                             Всего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4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  Нейрохирургия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Орловская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048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  Общая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врачебная практика (семейная медицина)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Белгородская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479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  Онкология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Белгородская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Орловская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831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  Оториноларингология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  Офтальмология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72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  Патологическая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анатомия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6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  Психиатрия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7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  Психиатрия-наркология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85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310845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19.  Пульмонология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6099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Приложение № 17</a:t>
            </a: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к приказу Минздрава России от 26.05.2017 № 261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КВОТА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ЦЕЛЕВОГО ПРИЕМА ДЛЯ ПОЛУЧЕНИЯ ВЫСШЕГО ОБРАЗОВАНИЯ ПО ПРОГРАММАМ ОРДИНАТУРЫ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ЗА СЧЕТ БЮДЖЕТНЫХ АССИГНОВАНИЙ ФЕДЕРАЛЬНОГО БЮДЖЕТА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В ФГБОУ ВО КГМУ МИНЗДРАВА РОССИИ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" y="5806762"/>
            <a:ext cx="585988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обл. – 63 (75,0%)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Белгородская </a:t>
            </a:r>
            <a:r>
              <a:rPr lang="ru-RU" sz="1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обл. – </a:t>
            </a:r>
            <a:r>
              <a:rPr lang="ru-RU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(3,6%)</a:t>
            </a:r>
          </a:p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Брянская обл. – 9 (10,7%)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Орловская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обл. –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(3,6%)</a:t>
            </a:r>
          </a:p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Липецкая обл. – 4 (4,7%)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ФМБА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(2,4%)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6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6099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Приложение № 17</a:t>
            </a: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к приказу Минздрава России от 26.05.2017 № 261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КВОТА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ЦЕЛЕВОГО ПРИЕМА ДЛЯ ПОЛУЧЕНИЯ ВЫСШЕГО ОБРАЗОВАНИЯ ПО ПРОГРАММАМ ОРДИНАТУРЫ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ЗА СЧЕТ БЮДЖЕТНЫХ АССИГНОВАНИЙ ФЕДЕРАЛЬНОГО БЮДЖЕТА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</a:rPr>
              <a:t>В ФГБОУ ВО КГМУ МИНЗДРАВА РОССИИ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76102"/>
              </p:ext>
            </p:extLst>
          </p:nvPr>
        </p:nvGraphicFramePr>
        <p:xfrm>
          <a:off x="5563673" y="5438104"/>
          <a:ext cx="3580327" cy="142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5806762"/>
            <a:ext cx="585988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обл. – 63 (75,0%)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Белгородская </a:t>
            </a:r>
            <a:r>
              <a:rPr lang="ru-RU" sz="1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обл. – </a:t>
            </a:r>
            <a:r>
              <a:rPr lang="ru-RU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(3,6%)</a:t>
            </a:r>
          </a:p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Брянская обл. – 9 (10,7%)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Орловская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обл. –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(3,6%)</a:t>
            </a:r>
          </a:p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Липецкая обл. – 4 (4,7%)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ФМБА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(2,4%)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65828"/>
              </p:ext>
            </p:extLst>
          </p:nvPr>
        </p:nvGraphicFramePr>
        <p:xfrm>
          <a:off x="10790" y="1260565"/>
          <a:ext cx="9133210" cy="4396058"/>
        </p:xfrm>
        <a:graphic>
          <a:graphicData uri="http://schemas.openxmlformats.org/drawingml/2006/table">
            <a:tbl>
              <a:tblPr firstRow="1" firstCol="1" bandRow="1"/>
              <a:tblGrid>
                <a:gridCol w="955125"/>
                <a:gridCol w="4314421"/>
                <a:gridCol w="592428"/>
                <a:gridCol w="881710"/>
                <a:gridCol w="1835734"/>
                <a:gridCol w="553792"/>
              </a:tblGrid>
              <a:tr h="73565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Код 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специальности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КЦП 2017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Квота целевого приема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Субъект РФ, федеральный орган исполнительной власти, организация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%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66">
                <a:tc grid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27 специальностей                             Всего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32">
                <a:tc rowSpan="3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20.  Рентгенология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Липецкая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32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  Сердечно-сосудистая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хирургия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32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310810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  Судебно-медицинская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экспертиза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32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  Торакальная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хирургия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32">
                <a:tc rowSpan="4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24.  Травматология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 ортопедия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Липецкая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Орловская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ФМБА России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1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  Урология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48">
                <a:tc rowSpan="3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  Хирургия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Брянская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Липецкая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82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27.  Эндокринология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Курская обл.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89" marR="2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78" y="35337"/>
            <a:ext cx="5686044" cy="6787325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24225" y="4157663"/>
            <a:ext cx="37052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324224" y="4157663"/>
            <a:ext cx="1" cy="2000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9450" y="4157663"/>
            <a:ext cx="0" cy="4381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58000" y="4595813"/>
            <a:ext cx="171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58000" y="4595813"/>
            <a:ext cx="0" cy="2095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443162" y="4357688"/>
            <a:ext cx="881062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43162" y="4357687"/>
            <a:ext cx="0" cy="4476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443162" y="4805362"/>
            <a:ext cx="4414838" cy="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61062"/>
              </p:ext>
            </p:extLst>
          </p:nvPr>
        </p:nvGraphicFramePr>
        <p:xfrm>
          <a:off x="0" y="965911"/>
          <a:ext cx="9144000" cy="4796028"/>
        </p:xfrm>
        <a:graphic>
          <a:graphicData uri="http://schemas.openxmlformats.org/drawingml/2006/table">
            <a:tbl>
              <a:tblPr firstRow="1" firstCol="1" bandRow="1"/>
              <a:tblGrid>
                <a:gridCol w="901521"/>
                <a:gridCol w="3181082"/>
                <a:gridCol w="1352282"/>
                <a:gridCol w="3709115"/>
              </a:tblGrid>
              <a:tr h="695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спец-</a:t>
                      </a:r>
                      <a:r>
                        <a:rPr lang="ru-RU" sz="13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специальности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Контрольные цифры приема на 2017/18 уч. г.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Установленное число мест приема по программам ВО – программам ординатуры по договорам об оказании платных образовательных услуг на 2017 г.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 gridSpan="2"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245+8=253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310801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  Акушерство и гинекология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310826</a:t>
                      </a:r>
                      <a:endParaRPr lang="ru-RU" sz="1400" b="1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  Аллергология и иммунология</a:t>
                      </a:r>
                      <a:endParaRPr lang="ru-RU" sz="1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310802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  </a:t>
                      </a:r>
                      <a:r>
                        <a:rPr lang="ru-RU" sz="1400" b="1" spc="-20" baseline="0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Анестезиология-реаниматология</a:t>
                      </a:r>
                      <a:endParaRPr lang="ru-RU" sz="1400" b="1" spc="-20" baseline="0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15+2=17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310828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  Гастроэнтерология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310832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  </a:t>
                      </a:r>
                      <a:r>
                        <a:rPr lang="ru-RU" sz="1400" b="1" dirty="0" err="1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Дерматовенерология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310816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  Детская хирургия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310835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  Инфекционные болезни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310836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  Кардиология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5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310837</a:t>
                      </a:r>
                      <a:endParaRPr lang="ru-RU" sz="1400" b="1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  Клиническая фармакология</a:t>
                      </a:r>
                      <a:endParaRPr lang="ru-RU" sz="1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6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310839</a:t>
                      </a:r>
                      <a:endParaRPr lang="ru-RU" sz="1400" b="1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 Лечебная физкультура и 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спортивная медицина</a:t>
                      </a:r>
                      <a:endParaRPr lang="ru-RU" sz="1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310842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 Неврология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310856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 Нейрохирургия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310854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 Общая врачебная практика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(семейная медицина)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310857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 Онкология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5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310858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 Оториноларингология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310859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 Офтальмология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310807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 Патологическая анатомия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6099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Приложение № 17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Федеральное государственное бюджетное образовательное учреждение высшего профессионального образования «Курский государственный медицинский университет» Министерства здравоохранения Российской Федерации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5911" y="5767200"/>
            <a:ext cx="9143999" cy="113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800000"/>
                </a:solidFill>
              </a:rPr>
              <a:t>1 – КЦП (</a:t>
            </a:r>
            <a:r>
              <a:rPr lang="ru-RU" sz="1500" b="1" dirty="0" err="1" smtClean="0">
                <a:solidFill>
                  <a:srgbClr val="800000"/>
                </a:solidFill>
              </a:rPr>
              <a:t>целев</a:t>
            </a:r>
            <a:r>
              <a:rPr lang="ru-RU" sz="1500" b="1" dirty="0" smtClean="0">
                <a:solidFill>
                  <a:srgbClr val="800000"/>
                </a:solidFill>
              </a:rPr>
              <a:t>. + </a:t>
            </a:r>
            <a:r>
              <a:rPr lang="ru-RU" sz="1500" b="1" dirty="0" err="1" smtClean="0">
                <a:solidFill>
                  <a:srgbClr val="800000"/>
                </a:solidFill>
              </a:rPr>
              <a:t>основн</a:t>
            </a:r>
            <a:r>
              <a:rPr lang="ru-RU" sz="1500" b="1" dirty="0" smtClean="0">
                <a:solidFill>
                  <a:srgbClr val="800000"/>
                </a:solidFill>
              </a:rPr>
              <a:t>.) + платно: 1 спец.   *3 =  3 </a:t>
            </a:r>
            <a:r>
              <a:rPr lang="ru-RU" sz="1400" b="1" dirty="0" smtClean="0">
                <a:solidFill>
                  <a:srgbClr val="800000"/>
                </a:solidFill>
              </a:rPr>
              <a:t>(нейрохирургия)</a:t>
            </a:r>
          </a:p>
          <a:p>
            <a:pPr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D60093"/>
                </a:solidFill>
              </a:rPr>
              <a:t>21 – КЦП (целевые) + платно:</a:t>
            </a:r>
            <a:r>
              <a:rPr lang="ru-RU" sz="1500" b="1" dirty="0">
                <a:solidFill>
                  <a:srgbClr val="D60093"/>
                </a:solidFill>
              </a:rPr>
              <a:t> </a:t>
            </a:r>
            <a:r>
              <a:rPr lang="ru-RU" sz="1500" b="1" dirty="0" smtClean="0">
                <a:solidFill>
                  <a:srgbClr val="D60093"/>
                </a:solidFill>
              </a:rPr>
              <a:t>            21 спец. *2 = 42</a:t>
            </a:r>
          </a:p>
          <a:p>
            <a:pPr lvl="0"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009900"/>
                </a:solidFill>
              </a:rPr>
              <a:t>5 – КЦП (основные) + платно: </a:t>
            </a:r>
            <a:r>
              <a:rPr lang="ru-RU" sz="1400" b="1" i="1" spc="-50" dirty="0">
                <a:solidFill>
                  <a:srgbClr val="0099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400" b="1" i="1" spc="-50" dirty="0" smtClean="0">
                <a:solidFill>
                  <a:srgbClr val="009900"/>
                </a:solidFill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ru-RU" sz="1500" b="1" dirty="0" smtClean="0">
                <a:solidFill>
                  <a:srgbClr val="009900"/>
                </a:solidFill>
              </a:rPr>
              <a:t>5 спец.   *2 = </a:t>
            </a:r>
            <a:r>
              <a:rPr lang="ru-RU" sz="1500" b="1" dirty="0">
                <a:solidFill>
                  <a:srgbClr val="009900"/>
                </a:solidFill>
              </a:rPr>
              <a:t>10 </a:t>
            </a:r>
            <a:r>
              <a:rPr lang="ru-RU" sz="1400" b="1" spc="-60" dirty="0">
                <a:solidFill>
                  <a:srgbClr val="009900"/>
                </a:solidFill>
              </a:rPr>
              <a:t>(</a:t>
            </a:r>
            <a:r>
              <a:rPr lang="ru-RU" sz="1400" b="1" spc="-60" dirty="0" err="1">
                <a:solidFill>
                  <a:srgbClr val="009900"/>
                </a:solidFill>
              </a:rPr>
              <a:t>аллерг</a:t>
            </a:r>
            <a:r>
              <a:rPr lang="ru-RU" sz="1400" b="1" spc="-60" dirty="0">
                <a:solidFill>
                  <a:srgbClr val="009900"/>
                </a:solidFill>
              </a:rPr>
              <a:t>.; </a:t>
            </a:r>
            <a:r>
              <a:rPr lang="ru-RU" sz="1400" b="1" spc="-60" dirty="0" smtClean="0">
                <a:solidFill>
                  <a:srgbClr val="009900"/>
                </a:solidFill>
              </a:rPr>
              <a:t>клин</a:t>
            </a:r>
            <a:r>
              <a:rPr lang="ru-RU" sz="1400" b="1" spc="-60" dirty="0">
                <a:solidFill>
                  <a:srgbClr val="009900"/>
                </a:solidFill>
              </a:rPr>
              <a:t>. </a:t>
            </a:r>
            <a:r>
              <a:rPr lang="ru-RU" sz="1400" b="1" spc="-60" dirty="0" smtClean="0">
                <a:solidFill>
                  <a:srgbClr val="009900"/>
                </a:solidFill>
              </a:rPr>
              <a:t>фарм.; </a:t>
            </a:r>
            <a:r>
              <a:rPr lang="ru-RU" sz="1400" b="1" spc="-60" dirty="0">
                <a:solidFill>
                  <a:srgbClr val="009900"/>
                </a:solidFill>
              </a:rPr>
              <a:t>ЛФК; </a:t>
            </a:r>
            <a:r>
              <a:rPr lang="ru-RU" sz="1400" b="1" spc="-60" dirty="0" err="1" smtClean="0">
                <a:solidFill>
                  <a:srgbClr val="009900"/>
                </a:solidFill>
              </a:rPr>
              <a:t>пульм</a:t>
            </a:r>
            <a:r>
              <a:rPr lang="ru-RU" sz="1400" b="1" spc="-60" dirty="0" smtClean="0">
                <a:solidFill>
                  <a:srgbClr val="009900"/>
                </a:solidFill>
              </a:rPr>
              <a:t>.; </a:t>
            </a:r>
            <a:r>
              <a:rPr lang="ru-RU" sz="1400" b="1" spc="-60" dirty="0" err="1">
                <a:solidFill>
                  <a:srgbClr val="009900"/>
                </a:solidFill>
              </a:rPr>
              <a:t>торак</a:t>
            </a:r>
            <a:r>
              <a:rPr lang="ru-RU" sz="1400" b="1" spc="-60" dirty="0">
                <a:solidFill>
                  <a:srgbClr val="009900"/>
                </a:solidFill>
              </a:rPr>
              <a:t>. хир.)</a:t>
            </a:r>
            <a:endParaRPr lang="ru-RU" sz="1400" b="1" spc="-60" dirty="0" smtClean="0">
              <a:solidFill>
                <a:srgbClr val="009900"/>
              </a:solidFill>
            </a:endParaRPr>
          </a:p>
          <a:p>
            <a:pPr lvl="0"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0033CC"/>
                </a:solidFill>
              </a:rPr>
              <a:t>5 – платно:    </a:t>
            </a:r>
            <a:r>
              <a:rPr lang="ru-RU" sz="1600" b="1" i="1" spc="-5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ru-RU" sz="1500" b="1" dirty="0" smtClean="0">
                <a:solidFill>
                  <a:srgbClr val="0033CC"/>
                </a:solidFill>
              </a:rPr>
              <a:t>		              5 спец.   *1 =  5  </a:t>
            </a:r>
            <a:r>
              <a:rPr lang="ru-RU" sz="1400" b="1" dirty="0" smtClean="0">
                <a:solidFill>
                  <a:srgbClr val="0033CC"/>
                </a:solidFill>
              </a:rPr>
              <a:t>(</a:t>
            </a:r>
            <a:r>
              <a:rPr lang="ru-RU" sz="1400" b="1" spc="-50" dirty="0" err="1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дермат</a:t>
            </a:r>
            <a:r>
              <a:rPr lang="ru-RU" sz="1400" b="1" spc="-50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.; педиатр.; </a:t>
            </a:r>
            <a:r>
              <a:rPr lang="ru-RU" sz="1400" b="1" spc="-50" dirty="0" err="1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стомат</a:t>
            </a:r>
            <a:r>
              <a:rPr lang="ru-RU" sz="1400" b="1" spc="-50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.; </a:t>
            </a:r>
            <a:r>
              <a:rPr lang="ru-RU" sz="1400" b="1" spc="-50" dirty="0" err="1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терап</a:t>
            </a:r>
            <a:r>
              <a:rPr lang="ru-RU" sz="1400" b="1" spc="-50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.; </a:t>
            </a:r>
            <a:r>
              <a:rPr lang="ru-RU" sz="1400" b="1" spc="-50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фтизиатр.</a:t>
            </a:r>
            <a:r>
              <a:rPr lang="ru-RU" sz="1400" b="1" dirty="0" smtClean="0">
                <a:solidFill>
                  <a:srgbClr val="0033CC"/>
                </a:solidFill>
              </a:rPr>
              <a:t>)</a:t>
            </a:r>
          </a:p>
          <a:p>
            <a:pPr lvl="8" algn="l"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</a:rPr>
              <a:t>	             32	  	   60 </a:t>
            </a:r>
          </a:p>
        </p:txBody>
      </p:sp>
    </p:spTree>
    <p:extLst>
      <p:ext uri="{BB962C8B-B14F-4D97-AF65-F5344CB8AC3E}">
        <p14:creationId xmlns:p14="http://schemas.microsoft.com/office/powerpoint/2010/main" val="29117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08421"/>
              </p:ext>
            </p:extLst>
          </p:nvPr>
        </p:nvGraphicFramePr>
        <p:xfrm>
          <a:off x="0" y="965911"/>
          <a:ext cx="9144000" cy="4752304"/>
        </p:xfrm>
        <a:graphic>
          <a:graphicData uri="http://schemas.openxmlformats.org/drawingml/2006/table">
            <a:tbl>
              <a:tblPr firstRow="1" firstCol="1" bandRow="1"/>
              <a:tblGrid>
                <a:gridCol w="888642"/>
                <a:gridCol w="3193961"/>
                <a:gridCol w="1352282"/>
                <a:gridCol w="3709115"/>
              </a:tblGrid>
              <a:tr h="695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спец-</a:t>
                      </a:r>
                      <a:r>
                        <a:rPr lang="ru-RU" sz="13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специальности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Контрольные цифры приема на 2017/18 уч. г.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Установленное число мест приема по программам ВО – программам ординатуры по договорам об оказании платных образовательных услуг на 2017 г.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 gridSpan="2"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245+8=253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310819</a:t>
                      </a:r>
                      <a:endParaRPr lang="ru-RU" sz="1400" b="1" baseline="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 Педиатрия</a:t>
                      </a:r>
                      <a:endParaRPr lang="ru-RU" sz="1400" b="1" baseline="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500" b="1" baseline="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500" b="1" baseline="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310820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19. Психиатрия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310821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20. Психиатрия-наркология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310845</a:t>
                      </a:r>
                      <a:endParaRPr lang="ru-RU" sz="1400" b="1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 Пульмонология</a:t>
                      </a:r>
                      <a:endParaRPr lang="ru-RU" sz="1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310809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 Рентгенология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5+5=10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310863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 Сердечно-сосудистая </a:t>
                      </a:r>
                      <a:r>
                        <a:rPr lang="ru-RU" sz="14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хирургия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0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310872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24. Стоматология 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общей практики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310810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 Судебно-медицинская </a:t>
                      </a: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экспертиза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6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310849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 Терапия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310865</a:t>
                      </a:r>
                      <a:endParaRPr lang="ru-RU" sz="1400" b="1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27. Торакальная </a:t>
                      </a:r>
                      <a:r>
                        <a:rPr lang="ru-RU" sz="1400" b="1" dirty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хирургия</a:t>
                      </a:r>
                      <a:endParaRPr lang="ru-RU" sz="1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99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7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310866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28. Травматология </a:t>
                      </a:r>
                      <a:r>
                        <a:rPr lang="ru-RU" sz="14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 ортопедия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6+1=7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2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310868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 Урология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310851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 Фтизиатрия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33C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CC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310869</a:t>
                      </a:r>
                      <a:endParaRPr lang="ru-RU" sz="1400" b="1" i="0" dirty="0">
                        <a:solidFill>
                          <a:srgbClr val="00CC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CC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31. Челюстно-лицевая </a:t>
                      </a:r>
                      <a:r>
                        <a:rPr lang="ru-RU" sz="1400" b="1" i="0" dirty="0">
                          <a:solidFill>
                            <a:srgbClr val="00CC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хирургия</a:t>
                      </a:r>
                      <a:endParaRPr lang="ru-RU" sz="1400" b="1" i="0" dirty="0">
                        <a:solidFill>
                          <a:srgbClr val="00CC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500" b="1" i="0" dirty="0">
                        <a:solidFill>
                          <a:srgbClr val="00CC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dirty="0">
                          <a:solidFill>
                            <a:srgbClr val="00CC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500" b="1" i="0" dirty="0">
                        <a:solidFill>
                          <a:srgbClr val="00CC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310867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32. Хирургия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8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310853</a:t>
                      </a:r>
                      <a:endParaRPr lang="ru-RU" sz="14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33. Эндокринология</a:t>
                      </a:r>
                      <a:endParaRPr lang="ru-RU" sz="14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D6009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500" b="1" dirty="0">
                        <a:solidFill>
                          <a:srgbClr val="D6009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94" marR="2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6099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Приложение № 17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Федеральное государственное бюджетное образовательное учреждение высшего профессионального образования «Курский государственный медицинский университет» Министерства здравоохранения Российской Федерации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5911" y="5767200"/>
            <a:ext cx="9143999" cy="113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800000"/>
                </a:solidFill>
              </a:rPr>
              <a:t>1 – КЦП (</a:t>
            </a:r>
            <a:r>
              <a:rPr lang="ru-RU" sz="1500" b="1" dirty="0" err="1" smtClean="0">
                <a:solidFill>
                  <a:srgbClr val="800000"/>
                </a:solidFill>
              </a:rPr>
              <a:t>целев</a:t>
            </a:r>
            <a:r>
              <a:rPr lang="ru-RU" sz="1500" b="1" dirty="0" smtClean="0">
                <a:solidFill>
                  <a:srgbClr val="800000"/>
                </a:solidFill>
              </a:rPr>
              <a:t>. + </a:t>
            </a:r>
            <a:r>
              <a:rPr lang="ru-RU" sz="1500" b="1" dirty="0" err="1" smtClean="0">
                <a:solidFill>
                  <a:srgbClr val="800000"/>
                </a:solidFill>
              </a:rPr>
              <a:t>основн</a:t>
            </a:r>
            <a:r>
              <a:rPr lang="ru-RU" sz="1500" b="1" dirty="0" smtClean="0">
                <a:solidFill>
                  <a:srgbClr val="800000"/>
                </a:solidFill>
              </a:rPr>
              <a:t>.) + платно: 1 спец.   *3 =  3 </a:t>
            </a:r>
            <a:r>
              <a:rPr lang="ru-RU" sz="1400" b="1" dirty="0" smtClean="0">
                <a:solidFill>
                  <a:srgbClr val="800000"/>
                </a:solidFill>
              </a:rPr>
              <a:t>(нейрохирургия)</a:t>
            </a:r>
          </a:p>
          <a:p>
            <a:pPr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D60093"/>
                </a:solidFill>
              </a:rPr>
              <a:t>21 – КЦП (целевые) + платно:</a:t>
            </a:r>
            <a:r>
              <a:rPr lang="ru-RU" sz="1500" b="1" dirty="0">
                <a:solidFill>
                  <a:srgbClr val="D60093"/>
                </a:solidFill>
              </a:rPr>
              <a:t> </a:t>
            </a:r>
            <a:r>
              <a:rPr lang="ru-RU" sz="1500" b="1" dirty="0" smtClean="0">
                <a:solidFill>
                  <a:srgbClr val="D60093"/>
                </a:solidFill>
              </a:rPr>
              <a:t>            21 спец. *2 = 42</a:t>
            </a:r>
          </a:p>
          <a:p>
            <a:pPr lvl="0"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009900"/>
                </a:solidFill>
              </a:rPr>
              <a:t>5 – КЦП (основные) + платно: </a:t>
            </a:r>
            <a:r>
              <a:rPr lang="ru-RU" sz="1400" b="1" i="1" spc="-50" dirty="0">
                <a:solidFill>
                  <a:srgbClr val="0099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400" b="1" i="1" spc="-50" dirty="0" smtClean="0">
                <a:solidFill>
                  <a:srgbClr val="009900"/>
                </a:solidFill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ru-RU" sz="1500" b="1" dirty="0" smtClean="0">
                <a:solidFill>
                  <a:srgbClr val="009900"/>
                </a:solidFill>
              </a:rPr>
              <a:t>5 спец.   *2 = </a:t>
            </a:r>
            <a:r>
              <a:rPr lang="ru-RU" sz="1500" b="1" dirty="0">
                <a:solidFill>
                  <a:srgbClr val="009900"/>
                </a:solidFill>
              </a:rPr>
              <a:t>10 </a:t>
            </a:r>
            <a:r>
              <a:rPr lang="ru-RU" sz="1400" b="1" spc="-60" dirty="0">
                <a:solidFill>
                  <a:srgbClr val="009900"/>
                </a:solidFill>
              </a:rPr>
              <a:t>(</a:t>
            </a:r>
            <a:r>
              <a:rPr lang="ru-RU" sz="1400" b="1" spc="-60" dirty="0" err="1">
                <a:solidFill>
                  <a:srgbClr val="009900"/>
                </a:solidFill>
              </a:rPr>
              <a:t>аллерг</a:t>
            </a:r>
            <a:r>
              <a:rPr lang="ru-RU" sz="1400" b="1" spc="-60" dirty="0">
                <a:solidFill>
                  <a:srgbClr val="009900"/>
                </a:solidFill>
              </a:rPr>
              <a:t>.; </a:t>
            </a:r>
            <a:r>
              <a:rPr lang="ru-RU" sz="1400" b="1" spc="-60" dirty="0" smtClean="0">
                <a:solidFill>
                  <a:srgbClr val="009900"/>
                </a:solidFill>
              </a:rPr>
              <a:t>клин</a:t>
            </a:r>
            <a:r>
              <a:rPr lang="ru-RU" sz="1400" b="1" spc="-60" dirty="0">
                <a:solidFill>
                  <a:srgbClr val="009900"/>
                </a:solidFill>
              </a:rPr>
              <a:t>. </a:t>
            </a:r>
            <a:r>
              <a:rPr lang="ru-RU" sz="1400" b="1" spc="-60" dirty="0" smtClean="0">
                <a:solidFill>
                  <a:srgbClr val="009900"/>
                </a:solidFill>
              </a:rPr>
              <a:t>фарм.; </a:t>
            </a:r>
            <a:r>
              <a:rPr lang="ru-RU" sz="1400" b="1" spc="-60" dirty="0">
                <a:solidFill>
                  <a:srgbClr val="009900"/>
                </a:solidFill>
              </a:rPr>
              <a:t>ЛФК; </a:t>
            </a:r>
            <a:r>
              <a:rPr lang="ru-RU" sz="1400" b="1" spc="-60" dirty="0" err="1" smtClean="0">
                <a:solidFill>
                  <a:srgbClr val="009900"/>
                </a:solidFill>
              </a:rPr>
              <a:t>пульм</a:t>
            </a:r>
            <a:r>
              <a:rPr lang="ru-RU" sz="1400" b="1" spc="-60" dirty="0" smtClean="0">
                <a:solidFill>
                  <a:srgbClr val="009900"/>
                </a:solidFill>
              </a:rPr>
              <a:t>.; </a:t>
            </a:r>
            <a:r>
              <a:rPr lang="ru-RU" sz="1400" b="1" spc="-60" dirty="0" err="1">
                <a:solidFill>
                  <a:srgbClr val="009900"/>
                </a:solidFill>
              </a:rPr>
              <a:t>торак</a:t>
            </a:r>
            <a:r>
              <a:rPr lang="ru-RU" sz="1400" b="1" spc="-60" dirty="0">
                <a:solidFill>
                  <a:srgbClr val="009900"/>
                </a:solidFill>
              </a:rPr>
              <a:t>. хир.)</a:t>
            </a:r>
            <a:endParaRPr lang="ru-RU" sz="1400" b="1" spc="-60" dirty="0" smtClean="0">
              <a:solidFill>
                <a:srgbClr val="009900"/>
              </a:solidFill>
            </a:endParaRPr>
          </a:p>
          <a:p>
            <a:pPr lvl="0" algn="l">
              <a:lnSpc>
                <a:spcPct val="9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0033CC"/>
                </a:solidFill>
              </a:rPr>
              <a:t>5 – платно:    </a:t>
            </a:r>
            <a:r>
              <a:rPr lang="ru-RU" sz="1600" b="1" i="1" spc="-5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ru-RU" sz="1500" b="1" dirty="0" smtClean="0">
                <a:solidFill>
                  <a:srgbClr val="0033CC"/>
                </a:solidFill>
              </a:rPr>
              <a:t>		              5 спец.   *1 =  5  </a:t>
            </a:r>
            <a:r>
              <a:rPr lang="ru-RU" sz="1400" b="1" dirty="0" smtClean="0">
                <a:solidFill>
                  <a:srgbClr val="0033CC"/>
                </a:solidFill>
              </a:rPr>
              <a:t>(</a:t>
            </a:r>
            <a:r>
              <a:rPr lang="ru-RU" sz="1400" b="1" spc="-50" dirty="0" err="1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дермат</a:t>
            </a:r>
            <a:r>
              <a:rPr lang="ru-RU" sz="1400" b="1" spc="-50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.; педиатр.; </a:t>
            </a:r>
            <a:r>
              <a:rPr lang="ru-RU" sz="1400" b="1" spc="-50" dirty="0" err="1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стомат</a:t>
            </a:r>
            <a:r>
              <a:rPr lang="ru-RU" sz="1400" b="1" spc="-50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.; </a:t>
            </a:r>
            <a:r>
              <a:rPr lang="ru-RU" sz="1400" b="1" spc="-50" dirty="0" err="1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терап</a:t>
            </a:r>
            <a:r>
              <a:rPr lang="ru-RU" sz="1400" b="1" spc="-50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.; </a:t>
            </a:r>
            <a:r>
              <a:rPr lang="ru-RU" sz="1400" b="1" spc="-50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>фтизиатр.</a:t>
            </a:r>
            <a:r>
              <a:rPr lang="ru-RU" sz="1400" b="1" dirty="0" smtClean="0">
                <a:solidFill>
                  <a:srgbClr val="0033CC"/>
                </a:solidFill>
              </a:rPr>
              <a:t>)</a:t>
            </a:r>
          </a:p>
          <a:p>
            <a:pPr lvl="8" algn="l"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</a:rPr>
              <a:t>	             32	  	   60 </a:t>
            </a:r>
          </a:p>
        </p:txBody>
      </p:sp>
    </p:spTree>
    <p:extLst>
      <p:ext uri="{BB962C8B-B14F-4D97-AF65-F5344CB8AC3E}">
        <p14:creationId xmlns:p14="http://schemas.microsoft.com/office/powerpoint/2010/main" val="41958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СВЕДЕНИЯ О ПРИЕМЕ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ПО ПРОГРАММАМ ОРДИНАТУРЫ (2017)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70020"/>
              </p:ext>
            </p:extLst>
          </p:nvPr>
        </p:nvGraphicFramePr>
        <p:xfrm>
          <a:off x="53753" y="1062665"/>
          <a:ext cx="9036494" cy="5584807"/>
        </p:xfrm>
        <a:graphic>
          <a:graphicData uri="http://schemas.openxmlformats.org/drawingml/2006/table">
            <a:tbl>
              <a:tblPr/>
              <a:tblGrid>
                <a:gridCol w="2418991"/>
                <a:gridCol w="515155"/>
                <a:gridCol w="502276"/>
                <a:gridCol w="566670"/>
                <a:gridCol w="643944"/>
                <a:gridCol w="540912"/>
                <a:gridCol w="618186"/>
                <a:gridCol w="528034"/>
                <a:gridCol w="605307"/>
                <a:gridCol w="515155"/>
                <a:gridCol w="515155"/>
                <a:gridCol w="509392"/>
                <a:gridCol w="557317"/>
              </a:tblGrid>
              <a:tr h="212199">
                <a:tc rowSpan="2">
                  <a:txBody>
                    <a:bodyPr/>
                    <a:lstStyle/>
                    <a:p>
                      <a:pPr marL="36000" algn="ctr" fontAlgn="b"/>
                      <a:r>
                        <a:rPr lang="ru-RU" sz="13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Код и наименование специальности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 приема</a:t>
                      </a:r>
                    </a:p>
                  </a:txBody>
                  <a:tcPr marL="2735" marR="2735" marT="27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поданных заявлений</a:t>
                      </a:r>
                    </a:p>
                  </a:txBody>
                  <a:tcPr marL="2735" marR="2735" marT="27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зачисленных</a:t>
                      </a:r>
                    </a:p>
                  </a:txBody>
                  <a:tcPr marL="2735" marR="2735" marT="27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683">
                <a:tc vMerge="1">
                  <a:txBody>
                    <a:bodyPr/>
                    <a:lstStyle/>
                    <a:p>
                      <a:pPr marL="36000" algn="ctr" fontAlgn="ctr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КЦП (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бюд-жет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Целе-вая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квота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Основ-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ные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Плат-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ная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КЦП (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бюд-жет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Целе-вая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квота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Основ-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ные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Плат-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ная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КЦП (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бюд-жет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Целе-вая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квота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Основ-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ные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Плат-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ная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форма</a:t>
                      </a:r>
                    </a:p>
                  </a:txBody>
                  <a:tcPr marL="2735" marR="2735" marT="2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marL="36000" algn="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 (-27)</a:t>
                      </a:r>
                    </a:p>
                  </a:txBody>
                  <a:tcPr marL="2735" marR="72000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814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21542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310837 клиническая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фармакология         (-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(0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29621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310839 лечебная физкультура и спортивная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</a:t>
                      </a:r>
                    </a:p>
                    <a:p>
                      <a:pPr marL="36000"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(-1)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(0)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21951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310856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нейрохирургия</a:t>
                      </a:r>
                    </a:p>
                    <a:p>
                      <a:pPr marL="36000"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(-1)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(2)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21951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310854 общая врачебная практика (семейная медицина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6000"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(-2)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(0)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21951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310807 патологическая анатомия (-5)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(3)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21951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310819 педиатрия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(-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(5)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21951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310820 психиатрия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(2)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735" marR="2735" marT="2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949478"/>
              </p:ext>
            </p:extLst>
          </p:nvPr>
        </p:nvGraphicFramePr>
        <p:xfrm>
          <a:off x="125759" y="1029316"/>
          <a:ext cx="8892481" cy="4959360"/>
        </p:xfrm>
        <a:graphic>
          <a:graphicData uri="http://schemas.openxmlformats.org/drawingml/2006/table">
            <a:tbl>
              <a:tblPr/>
              <a:tblGrid>
                <a:gridCol w="3101476"/>
                <a:gridCol w="695459"/>
                <a:gridCol w="643944"/>
                <a:gridCol w="1081825"/>
                <a:gridCol w="643944"/>
                <a:gridCol w="978794"/>
                <a:gridCol w="721217"/>
                <a:gridCol w="1025822"/>
              </a:tblGrid>
              <a:tr h="248041">
                <a:tc rowSpan="2" gridSpan="2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Основные места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Целевая квота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Платная форма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6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/>
                        </a:rPr>
                        <a:t>ТЕСТ</a:t>
                      </a:r>
                    </a:p>
                  </a:txBody>
                  <a:tcPr marL="3068" marR="3068" marT="72000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/>
                        </a:rPr>
                        <a:t>ИНД.ДОСТ.</a:t>
                      </a:r>
                    </a:p>
                  </a:txBody>
                  <a:tcPr marL="3068" marR="3068" marT="72000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/>
                        </a:rPr>
                        <a:t>ТЕСТ</a:t>
                      </a:r>
                    </a:p>
                  </a:txBody>
                  <a:tcPr marL="3068" marR="3068" marT="72000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/>
                        </a:rPr>
                        <a:t>ИНД.ДОСТ.</a:t>
                      </a:r>
                    </a:p>
                  </a:txBody>
                  <a:tcPr marL="3068" marR="3068" marT="72000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/>
                        </a:rPr>
                        <a:t>ТЕСТ</a:t>
                      </a:r>
                    </a:p>
                  </a:txBody>
                  <a:tcPr marL="3068" marR="3068" marT="72000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"/>
                        </a:rPr>
                        <a:t>ИНД.ДОСТ.</a:t>
                      </a:r>
                    </a:p>
                  </a:txBody>
                  <a:tcPr marL="3068" marR="3068" marT="72000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</a:tr>
              <a:tr h="270457">
                <a:tc gridSpan="2"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800" b="1" i="0" u="none" strike="noStrike" dirty="0">
                          <a:effectLst/>
                          <a:latin typeface="Arial"/>
                        </a:rPr>
                        <a:t>По всем </a:t>
                      </a:r>
                      <a:r>
                        <a:rPr lang="ru-RU" sz="1800" b="1" i="0" u="none" strike="noStrike" dirty="0" smtClean="0">
                          <a:effectLst/>
                          <a:latin typeface="Arial"/>
                        </a:rPr>
                        <a:t>специальностям, итого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72000" algn="l" fontAlgn="ctr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93,4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96,7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72,7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87,9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48,0</a:t>
                      </a: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</a:tr>
              <a:tr h="270457">
                <a:tc gridSpan="8">
                  <a:txBody>
                    <a:bodyPr/>
                    <a:lstStyle/>
                    <a:p>
                      <a:pPr marL="36000" indent="0" algn="ctr" fontAlgn="ctr"/>
                      <a:r>
                        <a:rPr lang="ru-RU" sz="2200" b="0" i="0" u="none" strike="noStrike" dirty="0" smtClean="0">
                          <a:effectLst/>
                          <a:latin typeface="Arial"/>
                        </a:rPr>
                        <a:t>в т. ч. выпускники, поступившие в ординатуру, по факультетам</a:t>
                      </a:r>
                      <a:endParaRPr lang="ru-RU" sz="2200" b="0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014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1700" b="1" i="0" u="none" strike="noStrike" dirty="0" smtClean="0">
                          <a:effectLst/>
                          <a:latin typeface="Arial"/>
                        </a:rPr>
                        <a:t>Наименование факультета</a:t>
                      </a:r>
                      <a:endParaRPr lang="ru-RU" sz="17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700" b="1" i="0" u="none" strike="noStrike" dirty="0" smtClean="0">
                          <a:effectLst/>
                          <a:latin typeface="Arial"/>
                        </a:rPr>
                        <a:t>Всего</a:t>
                      </a:r>
                      <a:endParaRPr lang="ru-RU" sz="17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indent="0" algn="ct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Кол-во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/>
                        </a:rPr>
                        <a:t> поступивших /</a:t>
                      </a:r>
                    </a:p>
                    <a:p>
                      <a:pPr marL="0" indent="0" algn="ctr" fontAlgn="ctr"/>
                      <a:r>
                        <a:rPr lang="ru-RU" sz="1600" b="1" i="0" u="none" strike="noStrike" baseline="0" dirty="0" smtClean="0">
                          <a:effectLst/>
                          <a:latin typeface="Arial"/>
                        </a:rPr>
                        <a:t>средний балл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2188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700" b="1" i="0" u="none" strike="noStrike" dirty="0" smtClean="0">
                          <a:effectLst/>
                          <a:latin typeface="Arial"/>
                        </a:rPr>
                        <a:t>Лечебный</a:t>
                      </a:r>
                      <a:endParaRPr lang="ru-RU" sz="17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261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8 /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94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8 /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107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77 /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87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77 /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73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176 /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88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176</a:t>
                      </a:r>
                      <a:r>
                        <a:rPr lang="ru-RU" sz="2000" b="1" i="0" u="none" strike="noStrike" baseline="0" dirty="0" smtClean="0">
                          <a:effectLst/>
                          <a:latin typeface="Arial"/>
                        </a:rPr>
                        <a:t> /</a:t>
                      </a:r>
                    </a:p>
                    <a:p>
                      <a:pPr algn="ctr" fontAlgn="b"/>
                      <a:r>
                        <a:rPr lang="ru-RU" sz="2000" b="1" i="0" u="none" strike="noStrike" baseline="0" dirty="0" smtClean="0">
                          <a:effectLst/>
                          <a:latin typeface="Arial"/>
                        </a:rPr>
                        <a:t> 46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</a:tr>
              <a:tr h="595563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700" b="1" i="0" u="none" strike="noStrike" dirty="0" smtClean="0">
                          <a:effectLst/>
                          <a:latin typeface="Arial"/>
                        </a:rPr>
                        <a:t>Педиатрический</a:t>
                      </a:r>
                      <a:endParaRPr lang="ru-RU" sz="17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1 /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90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1 /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109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7 /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82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7 /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82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18 /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89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18 /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 89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</a:tr>
              <a:tr h="270457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700" b="1" i="0" u="none" strike="noStrike" dirty="0" smtClean="0">
                          <a:effectLst/>
                          <a:latin typeface="Arial"/>
                        </a:rPr>
                        <a:t>Стоматологический</a:t>
                      </a:r>
                      <a:endParaRPr lang="ru-RU" sz="17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32 /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88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32 /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</a:tr>
              <a:tr h="270457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700" b="1" i="0" u="none" strike="noStrike" dirty="0" smtClean="0">
                          <a:effectLst/>
                          <a:latin typeface="Arial"/>
                        </a:rPr>
                        <a:t>ИТОГО:</a:t>
                      </a:r>
                      <a:r>
                        <a:rPr lang="ru-RU" sz="17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7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MAX </a:t>
                      </a:r>
                      <a:r>
                        <a:rPr lang="en-US" sz="1700" b="1" i="0" u="none" strike="noStrike" baseline="0" dirty="0" smtClean="0">
                          <a:effectLst/>
                          <a:latin typeface="Arial"/>
                        </a:rPr>
                        <a:t>/ </a:t>
                      </a:r>
                      <a:r>
                        <a:rPr lang="en-US" sz="1700" b="1" i="0" u="none" strike="noStrike" baseline="0" dirty="0" smtClean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MIN</a:t>
                      </a:r>
                      <a:endParaRPr lang="ru-RU" sz="1700" b="1" i="0" u="none" strike="noStrike" dirty="0">
                        <a:solidFill>
                          <a:srgbClr val="663300"/>
                        </a:solidFill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3068" marR="3068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128788"/>
            <a:ext cx="9144000" cy="8757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latin typeface="Arial" pitchFamily="34" charset="0"/>
                <a:cs typeface="Arial" pitchFamily="34" charset="0"/>
              </a:rPr>
              <a:t>СВЕДЕНИЯ О СРЕДНИХ БАЛЛАХ ЗАЧИСЛЕННЫХ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ПО ПРОГРАММАМ ОРДИНАТУРЫ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69759" y="5356740"/>
            <a:ext cx="517730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142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94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140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100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134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88	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43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73        0          73        0</a:t>
            </a:r>
            <a:endParaRPr lang="ru-RU" sz="20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17638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ru-RU" sz="3200" dirty="0" smtClean="0"/>
              <a:t>Медицинские вузы, которые закончили лица-граждане РФ, поступившие в ординатуру в 2017 году (кроме КГМУ) - всего 25 человек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07562"/>
              </p:ext>
            </p:extLst>
          </p:nvPr>
        </p:nvGraphicFramePr>
        <p:xfrm>
          <a:off x="53752" y="1489561"/>
          <a:ext cx="9036496" cy="4971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713"/>
                <a:gridCol w="7534141"/>
                <a:gridCol w="888642"/>
              </a:tblGrid>
              <a:tr h="299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п/п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Наименование вуза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Кол-во человек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76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Орловский государственный университет, медицинский институт 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456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Воронежский государственный медицинский университет им. </a:t>
                      </a:r>
                      <a:r>
                        <a:rPr lang="ru-RU" sz="1800" b="1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Н.Н.Бурденко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152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Рязанский государственный медицинский университет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457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Белгородский государственный национальный исследовательский университет, медицинский институт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179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Северный государственный медицинский университет (г. Архангельск)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Сургутский</a:t>
                      </a: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государственный университет, медицинский институт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107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Северо-Осетинская государственная медицинская академия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206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Оренбургский государственный медицинский университет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176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Смоленский государственный медицинский университет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456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Красноярский государственный медицинский университет имени профессора В.Ф</a:t>
                      </a:r>
                      <a:r>
                        <a:rPr lang="ru-RU" sz="18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ru-RU" sz="1800" b="1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Войно-Ясенецкого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165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Тверской </a:t>
                      </a: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государственный медицинский университет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  <a:tr h="582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</a:t>
                      </a:r>
                      <a:endParaRPr lang="ru-RU" sz="18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Украина </a:t>
                      </a:r>
                      <a:r>
                        <a:rPr lang="ru-RU" sz="18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(Харьковский</a:t>
                      </a:r>
                      <a:r>
                        <a:rPr lang="ru-RU" sz="18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национальный медицинский университет,  Украинская медицинская стоматологическая академия)</a:t>
                      </a:r>
                      <a:endParaRPr lang="ru-RU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139" marR="351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9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54" y="212999"/>
            <a:ext cx="9374654" cy="572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756987"/>
              </p:ext>
            </p:extLst>
          </p:nvPr>
        </p:nvGraphicFramePr>
        <p:xfrm>
          <a:off x="-624626" y="1239590"/>
          <a:ext cx="8822029" cy="332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7583" y="4639613"/>
            <a:ext cx="692883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Arial"/>
                <a:cs typeface="Arial"/>
              </a:rPr>
              <a:t>ВСЕГО 495, в </a:t>
            </a:r>
            <a:r>
              <a:rPr lang="ru-RU" sz="2000" b="1" kern="0" dirty="0" err="1" smtClean="0">
                <a:solidFill>
                  <a:prstClr val="black"/>
                </a:solidFill>
                <a:latin typeface="Arial"/>
                <a:cs typeface="Arial"/>
              </a:rPr>
              <a:t>т.ч</a:t>
            </a:r>
            <a:r>
              <a:rPr lang="ru-RU" sz="2000" b="1" kern="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algn="l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Arial"/>
                <a:cs typeface="Arial"/>
              </a:rPr>
              <a:t>Бюджет – 196 </a:t>
            </a:r>
            <a:r>
              <a:rPr lang="ru-RU" sz="2000" b="1" kern="0" dirty="0" smtClean="0">
                <a:solidFill>
                  <a:prstClr val="black"/>
                </a:solidFill>
                <a:latin typeface="Arial"/>
                <a:cs typeface="Arial"/>
              </a:rPr>
              <a:t>			1-й год обучения – 320 </a:t>
            </a:r>
          </a:p>
          <a:p>
            <a:pPr algn="l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66CC"/>
                </a:solidFill>
                <a:latin typeface="Arial"/>
                <a:cs typeface="Arial"/>
              </a:rPr>
              <a:t>Платная форма – 299</a:t>
            </a:r>
            <a:r>
              <a:rPr lang="ru-RU" sz="2000" b="1" kern="0" dirty="0" smtClean="0">
                <a:solidFill>
                  <a:prstClr val="black"/>
                </a:solidFill>
                <a:latin typeface="Arial"/>
                <a:cs typeface="Arial"/>
              </a:rPr>
              <a:t>		2-й год обучения – 175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КОНТИНГЕНТ ОРДИНАТОРОВ</a:t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2017/18 уч. г.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733557"/>
              </p:ext>
            </p:extLst>
          </p:nvPr>
        </p:nvGraphicFramePr>
        <p:xfrm>
          <a:off x="36000" y="937714"/>
          <a:ext cx="9043606" cy="5751220"/>
        </p:xfrm>
        <a:graphic>
          <a:graphicData uri="http://schemas.openxmlformats.org/drawingml/2006/table">
            <a:tbl>
              <a:tblPr/>
              <a:tblGrid>
                <a:gridCol w="617106"/>
                <a:gridCol w="3439739"/>
                <a:gridCol w="695459"/>
                <a:gridCol w="618186"/>
                <a:gridCol w="798490"/>
                <a:gridCol w="579550"/>
                <a:gridCol w="772732"/>
                <a:gridCol w="772732"/>
                <a:gridCol w="749612"/>
              </a:tblGrid>
              <a:tr h="18274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платно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481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2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495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195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акушерство и гинекология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b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анестезиология -реаниматология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аллергология и иммунология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89997">
                <a:tc>
                  <a:txBody>
                    <a:bodyPr/>
                    <a:lstStyle/>
                    <a:p>
                      <a:pPr algn="ctr" fontAlgn="b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фтизиатрия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39919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дерматовенерология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25446">
                <a:tc>
                  <a:txBody>
                    <a:bodyPr/>
                    <a:lstStyle/>
                    <a:p>
                      <a:pPr algn="ctr" fontAlgn="b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инфекционные болезни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рентгенология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22260">
                <a:tc>
                  <a:txBody>
                    <a:bodyPr/>
                    <a:lstStyle/>
                    <a:p>
                      <a:pPr algn="ctr" fontAlgn="b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неврология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2066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нейрохирургия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>
                        <a:lnSpc>
                          <a:spcPct val="10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оториноларингология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405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онкология </a:t>
                      </a: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офтальмология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врачебная практика (семейная медицина)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патологическая анатомия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психиатрия-наркология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психиатрия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КОНТИНГЕНТ ОРДИНАТОРОВ</a:t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2017/18 уч. г.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902370"/>
              </p:ext>
            </p:extLst>
          </p:nvPr>
        </p:nvGraphicFramePr>
        <p:xfrm>
          <a:off x="36000" y="937714"/>
          <a:ext cx="9066512" cy="5871234"/>
        </p:xfrm>
        <a:graphic>
          <a:graphicData uri="http://schemas.openxmlformats.org/drawingml/2006/table">
            <a:tbl>
              <a:tblPr/>
              <a:tblGrid>
                <a:gridCol w="617106"/>
                <a:gridCol w="3439739"/>
                <a:gridCol w="695459"/>
                <a:gridCol w="618186"/>
                <a:gridCol w="798490"/>
                <a:gridCol w="579550"/>
                <a:gridCol w="772732"/>
                <a:gridCol w="772732"/>
                <a:gridCol w="772518"/>
              </a:tblGrid>
              <a:tr h="169869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платно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481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2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495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лечебная физкультура и спортивная медицина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стоматология  общей практики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челюстно-лицевая 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90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судебно-медицинская экспертиза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399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25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детская хирургия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педиатрия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222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эндокринология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2206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клиническая фармакология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пульмонология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гастроэнтерология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кардиология </a:t>
                      </a: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терапия</a:t>
                      </a: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сердечно-сосудистая 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торакальная хирургия </a:t>
                      </a: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травматология и ортопедия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КОНТИНГЕНТ ОРДИНАТОРОВ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2017/18 уч. г.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0477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«ПОРЯДОК ПРИЕМА НА ОБУЧЕНИЕ ПО ОБРАЗОВАТЕЛЬНЫМ ПРОГРАММАМ ВЫСШЕГО ОБРАЗОВАНИЯ - ПРОГРАММАМ ОРДИНАТУРЫ»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Утвержден Приказом </a:t>
            </a:r>
            <a:r>
              <a:rPr lang="ru-RU" sz="1800" b="1" dirty="0">
                <a:solidFill>
                  <a:srgbClr val="C00000"/>
                </a:solidFill>
              </a:rPr>
              <a:t>Минздрава России от </a:t>
            </a:r>
            <a:r>
              <a:rPr lang="ru-RU" sz="1800" b="1" dirty="0" smtClean="0">
                <a:solidFill>
                  <a:srgbClr val="C00000"/>
                </a:solidFill>
              </a:rPr>
              <a:t>07.06.2017 </a:t>
            </a:r>
            <a:r>
              <a:rPr lang="ru-RU" sz="1800" b="1" dirty="0">
                <a:solidFill>
                  <a:srgbClr val="C00000"/>
                </a:solidFill>
              </a:rPr>
              <a:t>№ </a:t>
            </a:r>
            <a:r>
              <a:rPr lang="ru-RU" sz="1800" b="1" dirty="0" smtClean="0">
                <a:solidFill>
                  <a:srgbClr val="C00000"/>
                </a:solidFill>
              </a:rPr>
              <a:t>212н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5513"/>
            <a:ext cx="9144000" cy="5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45720" rIns="14400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8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7</a:t>
            </a:r>
            <a:r>
              <a:rPr lang="ru-RU" sz="2800" dirty="0">
                <a:solidFill>
                  <a:srgbClr val="000000"/>
                </a:solidFill>
              </a:rPr>
              <a:t>. Организация осуществляет прием по следующим условиям поступления на обучение (далее - условия поступления) с проведением отдельного конкурса по каждой совокупности этих условий:</a:t>
            </a:r>
          </a:p>
          <a:p>
            <a:pPr algn="just">
              <a:lnSpc>
                <a:spcPct val="98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раздельно </a:t>
            </a:r>
            <a:r>
              <a:rPr lang="ru-RU" sz="2800" dirty="0">
                <a:solidFill>
                  <a:srgbClr val="000000"/>
                </a:solidFill>
              </a:rPr>
              <a:t>по программам ординатуры в зависимости от </a:t>
            </a:r>
            <a:r>
              <a:rPr lang="ru-RU" sz="2900" b="1" dirty="0">
                <a:solidFill>
                  <a:srgbClr val="7030A0"/>
                </a:solidFill>
              </a:rPr>
              <a:t>специальности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98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раздельно </a:t>
            </a:r>
            <a:r>
              <a:rPr lang="ru-RU" sz="2900" b="1" dirty="0">
                <a:solidFill>
                  <a:srgbClr val="7030A0"/>
                </a:solidFill>
              </a:rPr>
              <a:t>в рамках контрольных цифр и по договорам об оказании платных образовательных услуг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98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раздельно </a:t>
            </a:r>
            <a:r>
              <a:rPr lang="ru-RU" sz="2800" dirty="0">
                <a:solidFill>
                  <a:srgbClr val="000000"/>
                </a:solidFill>
              </a:rPr>
              <a:t>на места в пределах целевой квоты и на места в рамках контрольных цифр за вычетом целевой квоты (далее - </a:t>
            </a:r>
            <a:r>
              <a:rPr lang="ru-RU" sz="2900" b="1" dirty="0">
                <a:solidFill>
                  <a:srgbClr val="7030A0"/>
                </a:solidFill>
              </a:rPr>
              <a:t>основные места </a:t>
            </a:r>
            <a:r>
              <a:rPr lang="ru-RU" sz="2800" dirty="0">
                <a:solidFill>
                  <a:srgbClr val="000000"/>
                </a:solidFill>
              </a:rPr>
              <a:t>в рамках контрольных цифр).</a:t>
            </a:r>
          </a:p>
        </p:txBody>
      </p:sp>
    </p:spTree>
    <p:extLst>
      <p:ext uri="{BB962C8B-B14F-4D97-AF65-F5344CB8AC3E}">
        <p14:creationId xmlns:p14="http://schemas.microsoft.com/office/powerpoint/2010/main" val="42882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0477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«ПОРЯДОК ПРИЕМА НА ОБУЧЕНИЕ ПО ОБРАЗОВАТЕЛЬНЫМ ПРОГРАММАМ ВЫСШЕГО ОБРАЗОВАНИЯ - ПРОГРАММАМ ОРДИНАТУРЫ»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Утвержден Приказом </a:t>
            </a:r>
            <a:r>
              <a:rPr lang="ru-RU" sz="1800" b="1" dirty="0">
                <a:solidFill>
                  <a:srgbClr val="C00000"/>
                </a:solidFill>
              </a:rPr>
              <a:t>Минздрава России от </a:t>
            </a:r>
            <a:r>
              <a:rPr lang="ru-RU" sz="1800" b="1" dirty="0" smtClean="0">
                <a:solidFill>
                  <a:srgbClr val="C00000"/>
                </a:solidFill>
              </a:rPr>
              <a:t>07.06.2017 </a:t>
            </a:r>
            <a:r>
              <a:rPr lang="ru-RU" sz="1800" b="1" dirty="0">
                <a:solidFill>
                  <a:srgbClr val="C00000"/>
                </a:solidFill>
              </a:rPr>
              <a:t>№ </a:t>
            </a:r>
            <a:r>
              <a:rPr lang="ru-RU" sz="1800" b="1" dirty="0" smtClean="0">
                <a:solidFill>
                  <a:srgbClr val="C00000"/>
                </a:solidFill>
              </a:rPr>
              <a:t>212н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5513"/>
            <a:ext cx="9144000" cy="5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45720" rIns="14400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IV</a:t>
            </a:r>
            <a:r>
              <a:rPr lang="ru-RU" sz="2800" b="1" dirty="0">
                <a:solidFill>
                  <a:srgbClr val="000000"/>
                </a:solidFill>
              </a:rPr>
              <a:t>. Вступительное испытание</a:t>
            </a:r>
          </a:p>
          <a:p>
            <a:pPr algn="just">
              <a:lnSpc>
                <a:spcPct val="118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30</a:t>
            </a:r>
            <a:r>
              <a:rPr lang="ru-RU" sz="2800" dirty="0">
                <a:solidFill>
                  <a:srgbClr val="000000"/>
                </a:solidFill>
              </a:rPr>
              <a:t>. Вступительное испытание проводится в форме тестирования (далее - тестирование).</a:t>
            </a:r>
          </a:p>
          <a:p>
            <a:pPr algn="just">
              <a:lnSpc>
                <a:spcPct val="118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31</a:t>
            </a:r>
            <a:r>
              <a:rPr lang="ru-RU" sz="2800" dirty="0">
                <a:solidFill>
                  <a:srgbClr val="000000"/>
                </a:solidFill>
              </a:rPr>
              <a:t>. Тестирование проводится с использованием тестовых заданий, комплектуемых </a:t>
            </a:r>
            <a:r>
              <a:rPr lang="ru-RU" sz="2800" dirty="0" smtClean="0">
                <a:solidFill>
                  <a:srgbClr val="000000"/>
                </a:solidFill>
              </a:rPr>
              <a:t>автоматически </a:t>
            </a:r>
            <a:r>
              <a:rPr lang="ru-RU" sz="2800" dirty="0">
                <a:solidFill>
                  <a:srgbClr val="000000"/>
                </a:solidFill>
              </a:rPr>
              <a:t>путем </a:t>
            </a:r>
            <a:r>
              <a:rPr lang="ru-RU" sz="2800" dirty="0" smtClean="0">
                <a:solidFill>
                  <a:srgbClr val="000000"/>
                </a:solidFill>
              </a:rPr>
              <a:t>случайной выборки                 </a:t>
            </a:r>
            <a:r>
              <a:rPr lang="ru-RU" sz="2900" b="1" dirty="0" smtClean="0">
                <a:solidFill>
                  <a:srgbClr val="7030A0"/>
                </a:solidFill>
              </a:rPr>
              <a:t>60 </a:t>
            </a:r>
            <a:r>
              <a:rPr lang="ru-RU" sz="2900" b="1" dirty="0">
                <a:solidFill>
                  <a:srgbClr val="7030A0"/>
                </a:solidFill>
              </a:rPr>
              <a:t>тестовых заданий из Единой базы оценочных средств</a:t>
            </a:r>
            <a:r>
              <a:rPr lang="ru-RU" sz="2800" dirty="0">
                <a:solidFill>
                  <a:srgbClr val="000000"/>
                </a:solidFill>
              </a:rPr>
              <a:t>, формируемой Министерством здравоохранения Российской </a:t>
            </a:r>
            <a:r>
              <a:rPr lang="ru-RU" sz="2800" dirty="0" smtClean="0">
                <a:solidFill>
                  <a:srgbClr val="000000"/>
                </a:solidFill>
              </a:rPr>
              <a:t>Федерации…</a:t>
            </a:r>
          </a:p>
        </p:txBody>
      </p:sp>
    </p:spTree>
    <p:extLst>
      <p:ext uri="{BB962C8B-B14F-4D97-AF65-F5344CB8AC3E}">
        <p14:creationId xmlns:p14="http://schemas.microsoft.com/office/powerpoint/2010/main" val="209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0477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«ПОРЯДОК ПРИЕМА НА ОБУЧЕНИЕ ПО ОБРАЗОВАТЕЛЬНЫМ ПРОГРАММАМ ВЫСШЕГО ОБРАЗОВАНИЯ - ПРОГРАММАМ ОРДИНАТУРЫ»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Утвержден Приказом </a:t>
            </a:r>
            <a:r>
              <a:rPr lang="ru-RU" sz="1800" b="1" dirty="0">
                <a:solidFill>
                  <a:srgbClr val="C00000"/>
                </a:solidFill>
              </a:rPr>
              <a:t>Минздрава России от </a:t>
            </a:r>
            <a:r>
              <a:rPr lang="ru-RU" sz="1800" b="1" dirty="0" smtClean="0">
                <a:solidFill>
                  <a:srgbClr val="C00000"/>
                </a:solidFill>
              </a:rPr>
              <a:t>07.06.2017 </a:t>
            </a:r>
            <a:r>
              <a:rPr lang="ru-RU" sz="1800" b="1" dirty="0">
                <a:solidFill>
                  <a:srgbClr val="C00000"/>
                </a:solidFill>
              </a:rPr>
              <a:t>№ </a:t>
            </a:r>
            <a:r>
              <a:rPr lang="ru-RU" sz="1800" b="1" dirty="0" smtClean="0">
                <a:solidFill>
                  <a:srgbClr val="C00000"/>
                </a:solidFill>
              </a:rPr>
              <a:t>212н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5513"/>
            <a:ext cx="9144000" cy="5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45720" rIns="14400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IV</a:t>
            </a:r>
            <a:r>
              <a:rPr lang="ru-RU" sz="2800" b="1" dirty="0">
                <a:solidFill>
                  <a:srgbClr val="000000"/>
                </a:solidFill>
              </a:rPr>
              <a:t>. Вступительное испытание</a:t>
            </a:r>
          </a:p>
          <a:p>
            <a:pPr indent="450000" algn="just">
              <a:lnSpc>
                <a:spcPct val="105000"/>
              </a:lnSpc>
            </a:pPr>
            <a:r>
              <a:rPr lang="ru-RU" sz="2600" spc="-20" dirty="0" smtClean="0">
                <a:solidFill>
                  <a:srgbClr val="000000"/>
                </a:solidFill>
              </a:rPr>
              <a:t>…33</a:t>
            </a:r>
            <a:r>
              <a:rPr lang="ru-RU" sz="2600" spc="-20" dirty="0">
                <a:solidFill>
                  <a:srgbClr val="000000"/>
                </a:solidFill>
              </a:rPr>
              <a:t>. При приеме на обучение на 2017/18 учебный год:</a:t>
            </a:r>
          </a:p>
          <a:p>
            <a:pPr algn="just">
              <a:lnSpc>
                <a:spcPct val="105000"/>
              </a:lnSpc>
            </a:pPr>
            <a:r>
              <a:rPr lang="ru-RU" sz="2600" dirty="0" smtClean="0">
                <a:solidFill>
                  <a:srgbClr val="000000"/>
                </a:solidFill>
              </a:rPr>
              <a:t>	в </a:t>
            </a:r>
            <a:r>
              <a:rPr lang="ru-RU" sz="2600" dirty="0">
                <a:solidFill>
                  <a:srgbClr val="000000"/>
                </a:solidFill>
              </a:rPr>
              <a:t>качестве результатов тестирования учитываются результаты тестирования, проводимого в рамках процедуры аккредитации специалиста, предусмотренной абзацем вторым пункта 4 Положения об аккредитации специалистов &lt;14&gt;. Учет результатов тестирования осуществляется в баллах в соответствии с пунктом 32 Порядка;</a:t>
            </a:r>
          </a:p>
          <a:p>
            <a:pPr algn="just">
              <a:lnSpc>
                <a:spcPct val="105000"/>
              </a:lnSpc>
            </a:pPr>
            <a:r>
              <a:rPr lang="ru-RU" sz="2600" dirty="0" smtClean="0">
                <a:solidFill>
                  <a:srgbClr val="000000"/>
                </a:solidFill>
              </a:rPr>
              <a:t>	поступающие</a:t>
            </a:r>
            <a:r>
              <a:rPr lang="ru-RU" sz="2600" dirty="0">
                <a:solidFill>
                  <a:srgbClr val="000000"/>
                </a:solidFill>
              </a:rPr>
              <a:t>, не подлежащие аккредитации специалиста в 2017 году &lt;15&gt;, проходят тестирование, проводимое в рамках процедуры первичной аккредитации специалиста, без прохождения последующих этапов указанной аккредитации</a:t>
            </a:r>
            <a:r>
              <a:rPr lang="ru-RU" sz="2600" dirty="0" smtClean="0">
                <a:solidFill>
                  <a:srgbClr val="000000"/>
                </a:solidFill>
              </a:rPr>
              <a:t>.</a:t>
            </a:r>
            <a:endParaRPr lang="ru-RU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3400" b="1" dirty="0" smtClean="0"/>
              <a:t>Учет индивидуальных достижений поступающих при приеме на обучение</a:t>
            </a:r>
            <a:endParaRPr lang="ru-RU" sz="3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35652"/>
              </p:ext>
            </p:extLst>
          </p:nvPr>
        </p:nvGraphicFramePr>
        <p:xfrm>
          <a:off x="115910" y="972000"/>
          <a:ext cx="9028090" cy="5842015"/>
        </p:xfrm>
        <a:graphic>
          <a:graphicData uri="http://schemas.openxmlformats.org/drawingml/2006/table">
            <a:tbl>
              <a:tblPr/>
              <a:tblGrid>
                <a:gridCol w="6512065"/>
                <a:gridCol w="222002"/>
                <a:gridCol w="2294023"/>
              </a:tblGrid>
              <a:tr h="10111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Стипендиаты Президента Российской Федерации, Правительства Российской Федерации (если назначение стипендии осуществлялось в период получения высшего медицинского или высшего фармацевтического образования)</a:t>
                      </a:r>
                    </a:p>
                  </a:txBody>
                  <a:tcPr marL="10901" marR="10901" marT="10901" marB="10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 баллов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1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Стипендиаты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именных стипендий (если назначение стипендии осуществлялось в период получения высшего медицинского или высшего фармацевтического образования)</a:t>
                      </a:r>
                    </a:p>
                  </a:txBody>
                  <a:tcPr marL="10901" marR="10901" marT="10901" marB="10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баллов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6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Документ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установленного образца с отличием</a:t>
                      </a:r>
                    </a:p>
                  </a:txBody>
                  <a:tcPr marL="10901" marR="10901" marT="10901" marB="10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 баллов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30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Общий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стаж работы в должностях медицинских и (или) фармацевтических работников в период с зачисления на обучение по программам высшего медицинского или высшего фармацевтического образования, подтвержденный в порядке, установленном трудовым законодательством Российской Федерации:</a:t>
                      </a:r>
                    </a:p>
                  </a:txBody>
                  <a:tcPr marL="10901" marR="10901" marT="10901" marB="10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менее трех лет</a:t>
                      </a:r>
                    </a:p>
                  </a:txBody>
                  <a:tcPr marL="10901" marR="10901" marT="10901" marB="10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баллов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три года и более</a:t>
                      </a:r>
                    </a:p>
                  </a:txBody>
                  <a:tcPr marL="10901" marR="10901" marT="10901" marB="10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 баллов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1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стаж работы в медицинских организациях, расположенных в сельских населенных пунктах либо рабочих поселках, либо поселках городского типа, от одного года</a:t>
                      </a:r>
                    </a:p>
                  </a:txBody>
                  <a:tcPr marL="10901" marR="10901" marT="10901" marB="10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 баллов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1-й год +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баллов за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последующие годы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01" marR="10901" marT="10901" marB="109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2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21"/>
            <a:ext cx="9144000" cy="67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0"/>
            <a:ext cx="8628846" cy="1143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Arial" pitchFamily="34" charset="0"/>
                <a:ea typeface="Times New Roman"/>
                <a:cs typeface="Arial" pitchFamily="34" charset="0"/>
              </a:rPr>
              <a:t>Иные индивидуальные достижения, установленные Правилами приема (КГМУ): </a:t>
            </a:r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суммарно </a:t>
            </a:r>
            <a:r>
              <a:rPr lang="ru-RU" sz="2400" u="sng" dirty="0" smtClean="0">
                <a:latin typeface="Arial" pitchFamily="34" charset="0"/>
                <a:ea typeface="Times New Roman"/>
                <a:cs typeface="Arial" pitchFamily="34" charset="0"/>
              </a:rPr>
              <a:t>не более 50 баллов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86959"/>
              </p:ext>
            </p:extLst>
          </p:nvPr>
        </p:nvGraphicFramePr>
        <p:xfrm>
          <a:off x="115200" y="1260000"/>
          <a:ext cx="8990163" cy="5377284"/>
        </p:xfrm>
        <a:graphic>
          <a:graphicData uri="http://schemas.openxmlformats.org/drawingml/2006/table">
            <a:tbl>
              <a:tblPr/>
              <a:tblGrid>
                <a:gridCol w="7135606"/>
                <a:gridCol w="206062"/>
                <a:gridCol w="1648495"/>
              </a:tblGrid>
              <a:tr h="968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балл приложения к диплому о высшем образовании </a:t>
                      </a: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(далее – 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СБ), преобразованный в баллы индивидуальных достижений согласно формуле: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Баллы индивидуальных </a:t>
                      </a: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достижений = (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СБ-2)*10 (при </a:t>
                      </a: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СБ не 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4,0</a:t>
                      </a: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14" marR="11414" marT="11414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до 30 баллов</a:t>
                      </a: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05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Публикация в индексируемых в международных базах цитирования </a:t>
                      </a:r>
                      <a:r>
                        <a:rPr lang="en-US" sz="1600" b="1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WebofScience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</a:t>
                      </a:r>
                      <a:r>
                        <a:rPr lang="en-US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Scopus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а также в специализированных профессиональных базах данных </a:t>
                      </a:r>
                      <a:r>
                        <a:rPr lang="en-US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PubMed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14" marR="11414" marT="11414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баллов за каждую публикацию</a:t>
                      </a: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Публикация в изданиях, входящих в перечень рецензируемых научных изданий, рекомендованных ВАК для публикации основных научных результатов диссертаций, а также авторские свидетельства на изобретения, патенты</a:t>
                      </a:r>
                    </a:p>
                  </a:txBody>
                  <a:tcPr marL="11414" marR="11414" marT="11414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баллов за каждую публикацию</a:t>
                      </a: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9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Дипломная работа, соответствующая специальности ординатуры, защищенная с оценкой «отлично»</a:t>
                      </a:r>
                    </a:p>
                  </a:txBody>
                  <a:tcPr marL="11414" marR="11414" marT="11414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балла </a:t>
                      </a: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9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Статья, тезисы докладов, опубликованные в материалах международных или всероссийских симпозиумов, конференций, семинаров</a:t>
                      </a:r>
                    </a:p>
                  </a:txBody>
                  <a:tcPr marL="11414" marR="11414" marT="11414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балла за каждую публикацию</a:t>
                      </a: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2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Диплом победителя международных и всероссийских научных конкурсов, олимпиад, тематика которых соответствует специальности ординатуры.</a:t>
                      </a:r>
                    </a:p>
                  </a:txBody>
                  <a:tcPr marL="11414" marR="11414" marT="11414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6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балла за каждый диплом</a:t>
                      </a:r>
                    </a:p>
                  </a:txBody>
                  <a:tcPr marL="11414" marR="11414" marT="11414" marB="11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0"/>
            <a:ext cx="9168384" cy="660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6000" y="4919728"/>
            <a:ext cx="2837588" cy="2575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9267" y="5960772"/>
            <a:ext cx="1259983" cy="2575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26b6214bce9ffc66f79e19f74f0b54d95528c0"/>
</p:tagLst>
</file>

<file path=ppt/theme/theme1.xml><?xml version="1.0" encoding="utf-8"?>
<a:theme xmlns:a="http://schemas.openxmlformats.org/drawingml/2006/main" name="2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2_Сло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9226</TotalTime>
  <Words>2323</Words>
  <Application>Microsoft Office PowerPoint</Application>
  <PresentationFormat>Экран (4:3)</PresentationFormat>
  <Paragraphs>1095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2_Слои</vt:lpstr>
      <vt:lpstr>Тема Office</vt:lpstr>
      <vt:lpstr>6_Оформление по умолчанию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индивидуальных достижений поступающих при приеме на обучение</vt:lpstr>
      <vt:lpstr>Презентация PowerPoint</vt:lpstr>
      <vt:lpstr>Иные индивидуальные достижения, установленные Правилами приема (КГМУ): суммарно не более 50 баллов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ПРИЕМЕ  ПО ПРОГРАММАМ ОРДИНАТУРЫ (2017)</vt:lpstr>
      <vt:lpstr>Презентация PowerPoint</vt:lpstr>
      <vt:lpstr>Медицинские вузы, которые закончили лица-граждане РФ, поступившие в ординатуру в 2017 году (кроме КГМУ) - всего 25 человек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кафедра</dc:creator>
  <cp:lastModifiedBy>user</cp:lastModifiedBy>
  <cp:revision>1112</cp:revision>
  <cp:lastPrinted>2017-09-11T11:30:38Z</cp:lastPrinted>
  <dcterms:created xsi:type="dcterms:W3CDTF">1601-01-01T00:00:00Z</dcterms:created>
  <dcterms:modified xsi:type="dcterms:W3CDTF">2018-04-23T06:09:53Z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