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0" r:id="rId2"/>
    <p:sldId id="332" r:id="rId3"/>
    <p:sldId id="333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34" r:id="rId16"/>
    <p:sldId id="335" r:id="rId17"/>
    <p:sldId id="336" r:id="rId18"/>
    <p:sldId id="337" r:id="rId19"/>
  </p:sldIdLst>
  <p:sldSz cx="9144000" cy="6858000" type="screen4x3"/>
  <p:notesSz cx="6858000" cy="9947275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60186BE-5BAE-4018-9167-23B0D3320E93}">
          <p14:sldIdLst>
            <p14:sldId id="300"/>
            <p14:sldId id="332"/>
            <p14:sldId id="333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34"/>
            <p14:sldId id="335"/>
            <p14:sldId id="336"/>
            <p14:sldId id="337"/>
          </p14:sldIdLst>
        </p14:section>
        <p14:section name="Раздел без заголовка" id="{06D1CC59-DDE1-4315-9E97-6390631419A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2E2A7A"/>
    <a:srgbClr val="42723A"/>
    <a:srgbClr val="1C6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6" autoAdjust="0"/>
    <p:restoredTop sz="94660"/>
  </p:normalViewPr>
  <p:slideViewPr>
    <p:cSldViewPr>
      <p:cViewPr>
        <p:scale>
          <a:sx n="70" d="100"/>
          <a:sy n="70" d="100"/>
        </p:scale>
        <p:origin x="-2802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2A11C-8361-4BF3-A8C9-A2874023676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733633C-3EFB-4584-BA59-442681393D1E}">
      <dgm:prSet phldrT="[Текст]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dirty="0"/>
        </a:p>
      </dgm:t>
    </dgm:pt>
    <dgm:pt modelId="{0CC04660-6EBC-4C05-A642-D3102E0E1F57}" type="parTrans" cxnId="{D2096BEF-E542-4514-A8F3-392D56E71DE6}">
      <dgm:prSet/>
      <dgm:spPr/>
      <dgm:t>
        <a:bodyPr/>
        <a:lstStyle/>
        <a:p>
          <a:endParaRPr lang="ru-RU"/>
        </a:p>
      </dgm:t>
    </dgm:pt>
    <dgm:pt modelId="{304AE44A-A512-4335-82C7-E252D7B9E5A5}" type="sibTrans" cxnId="{D2096BEF-E542-4514-A8F3-392D56E71DE6}">
      <dgm:prSet/>
      <dgm:spPr/>
      <dgm:t>
        <a:bodyPr/>
        <a:lstStyle/>
        <a:p>
          <a:endParaRPr lang="ru-RU"/>
        </a:p>
      </dgm:t>
    </dgm:pt>
    <dgm:pt modelId="{9F59698A-8042-46DA-B1F3-45A8918152DD}">
      <dgm:prSet phldrT="[Текст]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Регион</a:t>
          </a:r>
          <a:endParaRPr lang="ru-RU" dirty="0"/>
        </a:p>
      </dgm:t>
    </dgm:pt>
    <dgm:pt modelId="{72FAA226-20D9-4992-A820-96C81EE6B12C}" type="parTrans" cxnId="{32513BF0-F197-4FA3-99F0-8B2FBB24C82B}">
      <dgm:prSet/>
      <dgm:spPr/>
      <dgm:t>
        <a:bodyPr/>
        <a:lstStyle/>
        <a:p>
          <a:endParaRPr lang="ru-RU"/>
        </a:p>
      </dgm:t>
    </dgm:pt>
    <dgm:pt modelId="{1CF3A06F-E90F-4128-9D0B-6DBD21A4B095}" type="sibTrans" cxnId="{32513BF0-F197-4FA3-99F0-8B2FBB24C82B}">
      <dgm:prSet/>
      <dgm:spPr/>
      <dgm:t>
        <a:bodyPr/>
        <a:lstStyle/>
        <a:p>
          <a:endParaRPr lang="ru-RU"/>
        </a:p>
      </dgm:t>
    </dgm:pt>
    <dgm:pt modelId="{D4513A11-F4F8-493B-99C6-2EDC9063F0CA}">
      <dgm:prSet phldrT="[Текст]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Медицинская организация</a:t>
          </a:r>
          <a:endParaRPr lang="ru-RU" dirty="0"/>
        </a:p>
      </dgm:t>
    </dgm:pt>
    <dgm:pt modelId="{1915F4AF-F0A4-4583-8AD1-828F6EFAA154}" type="parTrans" cxnId="{99DA8355-77CF-4FAA-A443-0AC48A34C674}">
      <dgm:prSet/>
      <dgm:spPr/>
      <dgm:t>
        <a:bodyPr/>
        <a:lstStyle/>
        <a:p>
          <a:endParaRPr lang="ru-RU"/>
        </a:p>
      </dgm:t>
    </dgm:pt>
    <dgm:pt modelId="{B9665CB4-2E50-4C61-88C9-995FCCF34D20}" type="sibTrans" cxnId="{99DA8355-77CF-4FAA-A443-0AC48A34C674}">
      <dgm:prSet/>
      <dgm:spPr/>
      <dgm:t>
        <a:bodyPr/>
        <a:lstStyle/>
        <a:p>
          <a:endParaRPr lang="ru-RU"/>
        </a:p>
      </dgm:t>
    </dgm:pt>
    <dgm:pt modelId="{6B673C23-237D-4EC6-9535-BB8142B387BD}">
      <dgm:prSet phldrT="[Текст]"/>
      <dgm:spPr>
        <a:solidFill>
          <a:srgbClr val="69A9D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Федеральный округ</a:t>
          </a:r>
          <a:endParaRPr lang="ru-RU" dirty="0"/>
        </a:p>
      </dgm:t>
    </dgm:pt>
    <dgm:pt modelId="{48002DF3-5796-4834-8FC4-C92F7F218672}" type="sibTrans" cxnId="{7A375677-265F-427E-A0B7-ACCC7004E7B1}">
      <dgm:prSet/>
      <dgm:spPr/>
      <dgm:t>
        <a:bodyPr/>
        <a:lstStyle/>
        <a:p>
          <a:endParaRPr lang="ru-RU"/>
        </a:p>
      </dgm:t>
    </dgm:pt>
    <dgm:pt modelId="{729E5A62-31D1-4B84-84D8-1C5F611BA896}" type="parTrans" cxnId="{7A375677-265F-427E-A0B7-ACCC7004E7B1}">
      <dgm:prSet/>
      <dgm:spPr/>
      <dgm:t>
        <a:bodyPr/>
        <a:lstStyle/>
        <a:p>
          <a:endParaRPr lang="ru-RU"/>
        </a:p>
      </dgm:t>
    </dgm:pt>
    <dgm:pt modelId="{2A0707BE-2CA1-4F84-A42C-EDE6D08446EC}" type="pres">
      <dgm:prSet presAssocID="{44C2A11C-8361-4BF3-A8C9-A28740236767}" presName="Name0" presStyleCnt="0">
        <dgm:presLayoutVars>
          <dgm:dir/>
          <dgm:animLvl val="lvl"/>
          <dgm:resizeHandles val="exact"/>
        </dgm:presLayoutVars>
      </dgm:prSet>
      <dgm:spPr/>
    </dgm:pt>
    <dgm:pt modelId="{C361C6D8-CEE9-4AEC-B5A3-B3CA87376E9D}" type="pres">
      <dgm:prSet presAssocID="{5733633C-3EFB-4584-BA59-442681393D1E}" presName="Name8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4F5AB5E-9491-4C98-8A61-196FC101552C}" type="pres">
      <dgm:prSet presAssocID="{5733633C-3EFB-4584-BA59-442681393D1E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A0D37-ADF7-450B-BFF6-DC73BE6A9E2D}" type="pres">
      <dgm:prSet presAssocID="{5733633C-3EFB-4584-BA59-442681393D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0D778-1725-4E6F-80B5-A122B4CC1764}" type="pres">
      <dgm:prSet presAssocID="{6B673C23-237D-4EC6-9535-BB8142B387BD}" presName="Name8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907E578-1ED7-44B0-8A2C-51BEFACF6F31}" type="pres">
      <dgm:prSet presAssocID="{6B673C23-237D-4EC6-9535-BB8142B387BD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E0C8C-1D67-421D-9684-FE1E3BA16BF0}" type="pres">
      <dgm:prSet presAssocID="{6B673C23-237D-4EC6-9535-BB8142B387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8E154-3E74-4872-A369-B771E15F4D8D}" type="pres">
      <dgm:prSet presAssocID="{9F59698A-8042-46DA-B1F3-45A8918152DD}" presName="Name8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AA50A97-8DD3-4165-8259-59A3F319DC11}" type="pres">
      <dgm:prSet presAssocID="{9F59698A-8042-46DA-B1F3-45A8918152DD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96998-465D-45FE-8411-B3879A769105}" type="pres">
      <dgm:prSet presAssocID="{9F59698A-8042-46DA-B1F3-45A8918152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00F44-E799-45C8-8D90-716FD47A5624}" type="pres">
      <dgm:prSet presAssocID="{D4513A11-F4F8-493B-99C6-2EDC9063F0CA}" presName="Name8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95234B9-10B1-491D-AB73-2BD3EFA92241}" type="pres">
      <dgm:prSet presAssocID="{D4513A11-F4F8-493B-99C6-2EDC9063F0CA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31C60-2A12-42B7-86E7-86E3D43AA2DB}" type="pres">
      <dgm:prSet presAssocID="{D4513A11-F4F8-493B-99C6-2EDC9063F0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555320-2CF4-48AE-B09A-99A943A32AE9}" type="presOf" srcId="{D4513A11-F4F8-493B-99C6-2EDC9063F0CA}" destId="{D6831C60-2A12-42B7-86E7-86E3D43AA2DB}" srcOrd="1" destOrd="0" presId="urn:microsoft.com/office/officeart/2005/8/layout/pyramid1"/>
    <dgm:cxn modelId="{32513BF0-F197-4FA3-99F0-8B2FBB24C82B}" srcId="{44C2A11C-8361-4BF3-A8C9-A28740236767}" destId="{9F59698A-8042-46DA-B1F3-45A8918152DD}" srcOrd="2" destOrd="0" parTransId="{72FAA226-20D9-4992-A820-96C81EE6B12C}" sibTransId="{1CF3A06F-E90F-4128-9D0B-6DBD21A4B095}"/>
    <dgm:cxn modelId="{A06E9DA8-ACC7-4931-AA4F-1E9F4F5A388D}" type="presOf" srcId="{6B673C23-237D-4EC6-9535-BB8142B387BD}" destId="{4907E578-1ED7-44B0-8A2C-51BEFACF6F31}" srcOrd="0" destOrd="0" presId="urn:microsoft.com/office/officeart/2005/8/layout/pyramid1"/>
    <dgm:cxn modelId="{8E3C72B8-BF71-499E-8332-AAF5271C3C94}" type="presOf" srcId="{D4513A11-F4F8-493B-99C6-2EDC9063F0CA}" destId="{C95234B9-10B1-491D-AB73-2BD3EFA92241}" srcOrd="0" destOrd="0" presId="urn:microsoft.com/office/officeart/2005/8/layout/pyramid1"/>
    <dgm:cxn modelId="{7A375677-265F-427E-A0B7-ACCC7004E7B1}" srcId="{44C2A11C-8361-4BF3-A8C9-A28740236767}" destId="{6B673C23-237D-4EC6-9535-BB8142B387BD}" srcOrd="1" destOrd="0" parTransId="{729E5A62-31D1-4B84-84D8-1C5F611BA896}" sibTransId="{48002DF3-5796-4834-8FC4-C92F7F218672}"/>
    <dgm:cxn modelId="{D2096BEF-E542-4514-A8F3-392D56E71DE6}" srcId="{44C2A11C-8361-4BF3-A8C9-A28740236767}" destId="{5733633C-3EFB-4584-BA59-442681393D1E}" srcOrd="0" destOrd="0" parTransId="{0CC04660-6EBC-4C05-A642-D3102E0E1F57}" sibTransId="{304AE44A-A512-4335-82C7-E252D7B9E5A5}"/>
    <dgm:cxn modelId="{F92BAEA9-BB1F-47CF-ADB7-EBD4F0296DF6}" type="presOf" srcId="{44C2A11C-8361-4BF3-A8C9-A28740236767}" destId="{2A0707BE-2CA1-4F84-A42C-EDE6D08446EC}" srcOrd="0" destOrd="0" presId="urn:microsoft.com/office/officeart/2005/8/layout/pyramid1"/>
    <dgm:cxn modelId="{99DA8355-77CF-4FAA-A443-0AC48A34C674}" srcId="{44C2A11C-8361-4BF3-A8C9-A28740236767}" destId="{D4513A11-F4F8-493B-99C6-2EDC9063F0CA}" srcOrd="3" destOrd="0" parTransId="{1915F4AF-F0A4-4583-8AD1-828F6EFAA154}" sibTransId="{B9665CB4-2E50-4C61-88C9-995FCCF34D20}"/>
    <dgm:cxn modelId="{B001A557-2E71-479F-B08D-E070901E8375}" type="presOf" srcId="{5733633C-3EFB-4584-BA59-442681393D1E}" destId="{14F5AB5E-9491-4C98-8A61-196FC101552C}" srcOrd="0" destOrd="0" presId="urn:microsoft.com/office/officeart/2005/8/layout/pyramid1"/>
    <dgm:cxn modelId="{D54CAE3B-5A18-4C6A-B0A8-343CEE314F5F}" type="presOf" srcId="{5733633C-3EFB-4584-BA59-442681393D1E}" destId="{DD4A0D37-ADF7-450B-BFF6-DC73BE6A9E2D}" srcOrd="1" destOrd="0" presId="urn:microsoft.com/office/officeart/2005/8/layout/pyramid1"/>
    <dgm:cxn modelId="{4F41A22A-D211-42BD-AE6E-21B4D8982CCC}" type="presOf" srcId="{9F59698A-8042-46DA-B1F3-45A8918152DD}" destId="{A7A96998-465D-45FE-8411-B3879A769105}" srcOrd="1" destOrd="0" presId="urn:microsoft.com/office/officeart/2005/8/layout/pyramid1"/>
    <dgm:cxn modelId="{C2B6D277-77F7-475A-9345-1B4780B1B54C}" type="presOf" srcId="{9F59698A-8042-46DA-B1F3-45A8918152DD}" destId="{4AA50A97-8DD3-4165-8259-59A3F319DC11}" srcOrd="0" destOrd="0" presId="urn:microsoft.com/office/officeart/2005/8/layout/pyramid1"/>
    <dgm:cxn modelId="{66BD9A92-1664-4250-9AAD-C27A41F662A0}" type="presOf" srcId="{6B673C23-237D-4EC6-9535-BB8142B387BD}" destId="{49DE0C8C-1D67-421D-9684-FE1E3BA16BF0}" srcOrd="1" destOrd="0" presId="urn:microsoft.com/office/officeart/2005/8/layout/pyramid1"/>
    <dgm:cxn modelId="{E9AC53F2-C173-456C-BC5C-C9A1225E596E}" type="presParOf" srcId="{2A0707BE-2CA1-4F84-A42C-EDE6D08446EC}" destId="{C361C6D8-CEE9-4AEC-B5A3-B3CA87376E9D}" srcOrd="0" destOrd="0" presId="urn:microsoft.com/office/officeart/2005/8/layout/pyramid1"/>
    <dgm:cxn modelId="{3749160F-4186-4F1F-998C-8B37AEB7D4D6}" type="presParOf" srcId="{C361C6D8-CEE9-4AEC-B5A3-B3CA87376E9D}" destId="{14F5AB5E-9491-4C98-8A61-196FC101552C}" srcOrd="0" destOrd="0" presId="urn:microsoft.com/office/officeart/2005/8/layout/pyramid1"/>
    <dgm:cxn modelId="{85892402-F1E3-4C8E-9ED7-F7BB76E8EC56}" type="presParOf" srcId="{C361C6D8-CEE9-4AEC-B5A3-B3CA87376E9D}" destId="{DD4A0D37-ADF7-450B-BFF6-DC73BE6A9E2D}" srcOrd="1" destOrd="0" presId="urn:microsoft.com/office/officeart/2005/8/layout/pyramid1"/>
    <dgm:cxn modelId="{631F4D6C-DB1C-4EDD-9214-15CA792DB0CD}" type="presParOf" srcId="{2A0707BE-2CA1-4F84-A42C-EDE6D08446EC}" destId="{2620D778-1725-4E6F-80B5-A122B4CC1764}" srcOrd="1" destOrd="0" presId="urn:microsoft.com/office/officeart/2005/8/layout/pyramid1"/>
    <dgm:cxn modelId="{5C51589A-9FF1-48FC-A8E5-C8F981A1EED3}" type="presParOf" srcId="{2620D778-1725-4E6F-80B5-A122B4CC1764}" destId="{4907E578-1ED7-44B0-8A2C-51BEFACF6F31}" srcOrd="0" destOrd="0" presId="urn:microsoft.com/office/officeart/2005/8/layout/pyramid1"/>
    <dgm:cxn modelId="{C1FD07E0-1EC2-45DB-B2C1-22215C51C7BE}" type="presParOf" srcId="{2620D778-1725-4E6F-80B5-A122B4CC1764}" destId="{49DE0C8C-1D67-421D-9684-FE1E3BA16BF0}" srcOrd="1" destOrd="0" presId="urn:microsoft.com/office/officeart/2005/8/layout/pyramid1"/>
    <dgm:cxn modelId="{A2064FE6-5E4C-44D3-96A8-B68346EF6C69}" type="presParOf" srcId="{2A0707BE-2CA1-4F84-A42C-EDE6D08446EC}" destId="{8A48E154-3E74-4872-A369-B771E15F4D8D}" srcOrd="2" destOrd="0" presId="urn:microsoft.com/office/officeart/2005/8/layout/pyramid1"/>
    <dgm:cxn modelId="{F58E3A5D-8CBD-44E9-B7D0-98353D80E677}" type="presParOf" srcId="{8A48E154-3E74-4872-A369-B771E15F4D8D}" destId="{4AA50A97-8DD3-4165-8259-59A3F319DC11}" srcOrd="0" destOrd="0" presId="urn:microsoft.com/office/officeart/2005/8/layout/pyramid1"/>
    <dgm:cxn modelId="{BC20FAB7-5C23-4EE1-99D0-700C3DBB4D7A}" type="presParOf" srcId="{8A48E154-3E74-4872-A369-B771E15F4D8D}" destId="{A7A96998-465D-45FE-8411-B3879A769105}" srcOrd="1" destOrd="0" presId="urn:microsoft.com/office/officeart/2005/8/layout/pyramid1"/>
    <dgm:cxn modelId="{14EA9EA5-2651-4B5C-9752-EE399A80E28F}" type="presParOf" srcId="{2A0707BE-2CA1-4F84-A42C-EDE6D08446EC}" destId="{DD300F44-E799-45C8-8D90-716FD47A5624}" srcOrd="3" destOrd="0" presId="urn:microsoft.com/office/officeart/2005/8/layout/pyramid1"/>
    <dgm:cxn modelId="{EDADD524-21E7-4282-AD2D-F73F83BB9DF3}" type="presParOf" srcId="{DD300F44-E799-45C8-8D90-716FD47A5624}" destId="{C95234B9-10B1-491D-AB73-2BD3EFA92241}" srcOrd="0" destOrd="0" presId="urn:microsoft.com/office/officeart/2005/8/layout/pyramid1"/>
    <dgm:cxn modelId="{C8C874B8-0E6C-4D93-8CBF-7A59F669C292}" type="presParOf" srcId="{DD300F44-E799-45C8-8D90-716FD47A5624}" destId="{D6831C60-2A12-42B7-86E7-86E3D43AA2DB}" srcOrd="1" destOrd="0" presId="urn:microsoft.com/office/officeart/2005/8/layout/pyramid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E42EA-16EA-4AF4-85F3-C1B6BC991045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8EF36-485E-49E8-876A-242CF327E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04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CA5A2E-ECED-4AF3-B7D3-49CD418D1ECE}" type="slidenum">
              <a:rPr lang="ru-RU" altLang="ru-RU">
                <a:solidFill>
                  <a:prstClr val="black"/>
                </a:solidFill>
              </a:rPr>
              <a:pPr/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1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8400" y="687388"/>
            <a:ext cx="4581525" cy="34353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dirty="0" err="1" smtClean="0"/>
              <a:t>Вовлечённость</a:t>
            </a:r>
            <a:r>
              <a:rPr lang="ru-RU" altLang="ru-RU" dirty="0" smtClean="0"/>
              <a:t> – это эмоциональное</a:t>
            </a:r>
            <a:r>
              <a:rPr lang="ru-RU" altLang="ru-RU" baseline="0" dirty="0" smtClean="0"/>
              <a:t> и интеллектуальное состояние, которое побуждает сотрудников работать как можно лучше. </a:t>
            </a:r>
          </a:p>
          <a:p>
            <a:pPr>
              <a:spcBef>
                <a:spcPct val="0"/>
              </a:spcBef>
            </a:pPr>
            <a:endParaRPr lang="ru-RU" altLang="ru-RU" baseline="0" dirty="0" smtClean="0"/>
          </a:p>
          <a:p>
            <a:pPr>
              <a:spcBef>
                <a:spcPct val="0"/>
              </a:spcBef>
            </a:pPr>
            <a:r>
              <a:rPr lang="ru-RU" altLang="ru-RU" baseline="0" dirty="0" err="1" smtClean="0"/>
              <a:t>Вовлечённость</a:t>
            </a:r>
            <a:r>
              <a:rPr lang="ru-RU" altLang="ru-RU" baseline="0" dirty="0" smtClean="0"/>
              <a:t> определяется по трём критериям: Говорит, Остаётся, Стремится. </a:t>
            </a:r>
          </a:p>
          <a:p>
            <a:pPr>
              <a:spcBef>
                <a:spcPct val="0"/>
              </a:spcBef>
            </a:pPr>
            <a:endParaRPr lang="ru-RU" altLang="ru-RU" baseline="0" dirty="0" smtClean="0"/>
          </a:p>
          <a:p>
            <a:pPr>
              <a:spcBef>
                <a:spcPct val="0"/>
              </a:spcBef>
            </a:pPr>
            <a:r>
              <a:rPr lang="ru-RU" altLang="ru-RU" baseline="0" dirty="0" smtClean="0"/>
              <a:t>Концепция вовлечённости персонала используется всеми передовыми российскими и международными организациями, которые проходят этап трансформации. </a:t>
            </a:r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CA5A2E-ECED-4AF3-B7D3-49CD418D1EC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891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2F07F-1F4E-4C79-9CD9-4054A165DE59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245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7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2F9DA4-5EC4-4F1B-812E-88EDDD4274FB}" type="slidenum">
              <a:rPr lang="ru-RU" altLang="ru-RU" smtClean="0">
                <a:cs typeface="Arial" charset="0"/>
              </a:rPr>
              <a:pPr/>
              <a:t>13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8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87C7-AE6D-4DDE-B8DE-6D72DA42CE52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9817-4B35-4DF4-827C-2A7D06725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5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87C7-AE6D-4DDE-B8DE-6D72DA42CE52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9817-4B35-4DF4-827C-2A7D06725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87C7-AE6D-4DDE-B8DE-6D72DA42CE52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9817-4B35-4DF4-827C-2A7D06725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97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571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87C7-AE6D-4DDE-B8DE-6D72DA42CE52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9817-4B35-4DF4-827C-2A7D06725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6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87C7-AE6D-4DDE-B8DE-6D72DA42CE52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9817-4B35-4DF4-827C-2A7D06725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26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87C7-AE6D-4DDE-B8DE-6D72DA42CE52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9817-4B35-4DF4-827C-2A7D06725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2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87C7-AE6D-4DDE-B8DE-6D72DA42CE52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9817-4B35-4DF4-827C-2A7D06725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4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87C7-AE6D-4DDE-B8DE-6D72DA42CE52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9817-4B35-4DF4-827C-2A7D06725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3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87C7-AE6D-4DDE-B8DE-6D72DA42CE52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9817-4B35-4DF4-827C-2A7D06725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5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87C7-AE6D-4DDE-B8DE-6D72DA42CE52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9817-4B35-4DF4-827C-2A7D06725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9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87C7-AE6D-4DDE-B8DE-6D72DA42CE52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9817-4B35-4DF4-827C-2A7D06725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17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187C7-AE6D-4DDE-B8DE-6D72DA42CE52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29817-4B35-4DF4-827C-2A7D06725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6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2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708920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Бережливые поликлиники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58598" y="5295162"/>
            <a:ext cx="757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Кафедра общественного здоровья и здравоохранения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771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9" t="32437" r="25175" b="23233"/>
          <a:stretch/>
        </p:blipFill>
        <p:spPr bwMode="auto">
          <a:xfrm>
            <a:off x="-9406" y="1340768"/>
            <a:ext cx="916661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0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Номер слайда 5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/>
              <a:pPr/>
              <a:t>11</a:t>
            </a:fld>
            <a:endParaRPr lang="ru-RU" altLang="ru-RU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152" y="2691562"/>
            <a:ext cx="1210722" cy="109889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50" y="4269622"/>
            <a:ext cx="661534" cy="1050516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971600" y="5304078"/>
            <a:ext cx="198789" cy="437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6666" y="1563852"/>
            <a:ext cx="1199795" cy="1306002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99" y="1021444"/>
            <a:ext cx="1077494" cy="975132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46" name="Picture 8" descr="&amp;Kcy;&amp;acy;&amp;rcy;&amp;tcy;&amp;icy;&amp;ncy;&amp;kcy;&amp;icy; &amp;pcy;&amp;ocy; &amp;zcy;&amp;acy;&amp;pcy;&amp;rcy;&amp;ocy;&amp;scy;&amp;ucy; &amp;ocy;&amp;chcy;&amp;iecy;&amp;rcy;&amp;iecy;&amp;dcy;&amp;softcy; &amp;pcy;&amp;ocy;&amp;lcy;&amp;icy;&amp;kcy;&amp;lcy;&amp;icy;&amp;ncy;&amp;icy;&amp;kcy;&amp;acy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6135" y="3428145"/>
            <a:ext cx="1142769" cy="97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Кольцо 4"/>
          <p:cNvSpPr/>
          <p:nvPr/>
        </p:nvSpPr>
        <p:spPr>
          <a:xfrm>
            <a:off x="7489376" y="3153453"/>
            <a:ext cx="1654624" cy="1517414"/>
          </a:xfrm>
          <a:prstGeom prst="donut">
            <a:avLst>
              <a:gd name="adj" fmla="val 135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083" y="3270955"/>
            <a:ext cx="1255734" cy="1255734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7326" y="5011354"/>
            <a:ext cx="1296144" cy="1029247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31607" y="1098642"/>
            <a:ext cx="590843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департамента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здравоохранения, его заместители, главный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врач поликлиники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Лидеры. Они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открывают 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реализуют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проекты для решения проблем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Оптимальная и удобная внутренняя логистика посетителей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Удобная эргономика на рабочих местах персонала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Выравнивание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загрузки врачей,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исключение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очередей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 кабинетами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Оперативное решение возникающих проблем </a:t>
            </a:r>
            <a:b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всех процессах с минимальными затратами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документооборот, работа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врачей поликлиники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Электронной медицинской карте (ЭМК)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016" y="67021"/>
            <a:ext cx="9145016" cy="692739"/>
            <a:chOff x="-1016" y="67021"/>
            <a:chExt cx="9145016" cy="692739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4531434" y="67021"/>
              <a:ext cx="8114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-90459" bIns="0" anchor="ctr">
              <a:spAutoFit/>
            </a:bodyPr>
            <a:lstStyle/>
            <a:p>
              <a:pPr algn="just">
                <a:buFontTx/>
                <a:buChar char="•"/>
              </a:pPr>
              <a:endParaRPr lang="ru-RU" altLang="ru-RU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2411760" y="188640"/>
              <a:ext cx="6195788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ru-RU" alt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ОБРАЗ БЕРЕЖЛИВОЙ ПОЛИКЛИНИКИ</a:t>
              </a:r>
              <a:endPara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1" name="Прямая соединительная линия 13"/>
            <p:cNvCxnSpPr/>
            <p:nvPr/>
          </p:nvCxnSpPr>
          <p:spPr>
            <a:xfrm>
              <a:off x="-1016" y="759760"/>
              <a:ext cx="266429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9"/>
            <p:cNvCxnSpPr/>
            <p:nvPr/>
          </p:nvCxnSpPr>
          <p:spPr>
            <a:xfrm>
              <a:off x="2339752" y="741574"/>
              <a:ext cx="6192688" cy="0"/>
            </a:xfrm>
            <a:prstGeom prst="line">
              <a:avLst/>
            </a:prstGeom>
            <a:ln w="57150">
              <a:solidFill>
                <a:srgbClr val="BC30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Рисунок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97007"/>
              <a:ext cx="2125065" cy="586518"/>
            </a:xfrm>
            <a:prstGeom prst="rect">
              <a:avLst/>
            </a:prstGeom>
          </p:spPr>
        </p:pic>
        <p:cxnSp>
          <p:nvCxnSpPr>
            <p:cNvPr id="25" name="Прямая соединительная линия 15"/>
            <p:cNvCxnSpPr/>
            <p:nvPr/>
          </p:nvCxnSpPr>
          <p:spPr>
            <a:xfrm>
              <a:off x="8532812" y="741574"/>
              <a:ext cx="611188" cy="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51"/>
            <p:cNvSpPr/>
            <p:nvPr/>
          </p:nvSpPr>
          <p:spPr>
            <a:xfrm>
              <a:off x="8647375" y="210126"/>
              <a:ext cx="4090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0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6" t="11851" r="20501" b="10194"/>
          <a:stretch/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69900" y="1555567"/>
            <a:ext cx="292483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51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Нехватка врачей в России</a:t>
            </a:r>
          </a:p>
          <a:p>
            <a:pPr marL="41751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Бюджетная 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обеспеченность </a:t>
            </a:r>
            <a:endParaRPr lang="ru-RU" sz="13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751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заработной платы</a:t>
            </a:r>
          </a:p>
          <a:p>
            <a:pPr marL="41751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Взаимоотношения 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платной 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медициной</a:t>
            </a:r>
          </a:p>
          <a:p>
            <a:pPr marL="41751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бучение медперсонала </a:t>
            </a:r>
            <a:r>
              <a:rPr lang="en-US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IT-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навыкам</a:t>
            </a:r>
            <a:endParaRPr lang="en-US" sz="13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751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Отношение граждан к своему здоровью и медицинской помощи</a:t>
            </a:r>
          </a:p>
          <a:p>
            <a:pPr marL="41751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Недостаточная культура общения</a:t>
            </a:r>
            <a:endParaRPr lang="en-US" sz="13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613">
              <a:defRPr/>
            </a:pP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6695" y="1538651"/>
            <a:ext cx="3417541" cy="32008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417513" indent="-342900">
              <a:spcAft>
                <a:spcPts val="600"/>
              </a:spcAft>
              <a:buFont typeface="Wingdings" panose="05000000000000000000" pitchFamily="2" charset="2"/>
              <a:buChar char="§"/>
              <a:defRPr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Неравномерная загрузка врачей и медицинского персонала</a:t>
            </a:r>
          </a:p>
          <a:p>
            <a:r>
              <a:rPr lang="ru-RU" dirty="0"/>
              <a:t>Пересечение потоков больных и здоровых пациентов, платных и бесплатных услуг</a:t>
            </a:r>
          </a:p>
          <a:p>
            <a:r>
              <a:rPr lang="ru-RU" dirty="0"/>
              <a:t>Потери на поиск приспособлений. </a:t>
            </a:r>
            <a:br>
              <a:rPr lang="ru-RU" dirty="0"/>
            </a:br>
            <a:r>
              <a:rPr lang="ru-RU" dirty="0"/>
              <a:t>Рабочие места не стандартизированы. Много времени врача тратится на работу с бумагами</a:t>
            </a:r>
          </a:p>
          <a:p>
            <a:r>
              <a:rPr lang="ru-RU" dirty="0"/>
              <a:t>Лишние походы пациентов </a:t>
            </a:r>
            <a:br>
              <a:rPr lang="ru-RU" dirty="0"/>
            </a:br>
            <a:r>
              <a:rPr lang="ru-RU" dirty="0"/>
              <a:t>и лишние движения медперсонала.</a:t>
            </a:r>
          </a:p>
          <a:p>
            <a:r>
              <a:rPr lang="ru-RU" dirty="0"/>
              <a:t>Очередь пациентов перед регистратурой.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92001" y="5301861"/>
            <a:ext cx="3224513" cy="864096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</a:rPr>
              <a:t>Эти проблемы не могут быть решены методами бережливого производства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68775" y="5295167"/>
            <a:ext cx="3384377" cy="864096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lt1"/>
                </a:solidFill>
                <a:latin typeface="Tahoma" charset="0"/>
                <a:ea typeface="Tahoma" charset="0"/>
                <a:cs typeface="Tahoma" charset="0"/>
              </a:rPr>
              <a:t>Эти проблемы могут быть решены методами бережливого производства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39752" y="191968"/>
            <a:ext cx="6195788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МЕШАЕТ ЭФФЕКТИВНОЙ РАБОТЕ ПЕРВИЧНОГО ЗВЕНА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Прямая соединительная линия 13"/>
          <p:cNvCxnSpPr/>
          <p:nvPr/>
        </p:nvCxnSpPr>
        <p:spPr>
          <a:xfrm>
            <a:off x="-1016" y="759760"/>
            <a:ext cx="266429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9"/>
          <p:cNvCxnSpPr/>
          <p:nvPr/>
        </p:nvCxnSpPr>
        <p:spPr>
          <a:xfrm>
            <a:off x="2339752" y="741574"/>
            <a:ext cx="619268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007"/>
            <a:ext cx="2125065" cy="586518"/>
          </a:xfrm>
          <a:prstGeom prst="rect">
            <a:avLst/>
          </a:prstGeom>
        </p:spPr>
      </p:pic>
      <p:cxnSp>
        <p:nvCxnSpPr>
          <p:cNvPr id="15" name="Прямая соединительная линия 15"/>
          <p:cNvCxnSpPr/>
          <p:nvPr/>
        </p:nvCxnSpPr>
        <p:spPr>
          <a:xfrm>
            <a:off x="8532812" y="741574"/>
            <a:ext cx="611188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51"/>
          <p:cNvSpPr/>
          <p:nvPr/>
        </p:nvSpPr>
        <p:spPr>
          <a:xfrm>
            <a:off x="8647375" y="210126"/>
            <a:ext cx="409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3"/>
          <p:cNvSpPr/>
          <p:nvPr/>
        </p:nvSpPr>
        <p:spPr>
          <a:xfrm>
            <a:off x="5168776" y="1391525"/>
            <a:ext cx="3384376" cy="352839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4"/>
          <p:cNvSpPr/>
          <p:nvPr/>
        </p:nvSpPr>
        <p:spPr>
          <a:xfrm>
            <a:off x="1402731" y="1391525"/>
            <a:ext cx="3213783" cy="352839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49"/>
          <p:cNvCxnSpPr/>
          <p:nvPr/>
        </p:nvCxnSpPr>
        <p:spPr>
          <a:xfrm>
            <a:off x="642620" y="1239618"/>
            <a:ext cx="0" cy="5256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50"/>
          <p:cNvSpPr/>
          <p:nvPr/>
        </p:nvSpPr>
        <p:spPr>
          <a:xfrm>
            <a:off x="616001" y="1047340"/>
            <a:ext cx="53239" cy="525483"/>
          </a:xfrm>
          <a:prstGeom prst="rect">
            <a:avLst/>
          </a:prstGeom>
          <a:solidFill>
            <a:srgbClr val="BC3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04048" y="6159263"/>
            <a:ext cx="405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Зам. Министра ЗО РФ Яковлева Т.В.</a:t>
            </a:r>
          </a:p>
          <a:p>
            <a:r>
              <a:rPr lang="ru-RU" dirty="0" smtClean="0"/>
              <a:t>Россия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6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74373007"/>
              </p:ext>
            </p:extLst>
          </p:nvPr>
        </p:nvGraphicFramePr>
        <p:xfrm>
          <a:off x="395536" y="1484784"/>
          <a:ext cx="4272136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Блок-схема: альтернативный процесс 5"/>
          <p:cNvSpPr/>
          <p:nvPr/>
        </p:nvSpPr>
        <p:spPr>
          <a:xfrm>
            <a:off x="5083515" y="1495182"/>
            <a:ext cx="2952328" cy="864096"/>
          </a:xfrm>
          <a:prstGeom prst="flowChartAlternateProcess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Проектный офис МЗ РФ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083515" y="2829961"/>
            <a:ext cx="2952328" cy="864096"/>
          </a:xfrm>
          <a:prstGeom prst="flowChartAlternateProcess">
            <a:avLst/>
          </a:prstGeom>
          <a:noFill/>
          <a:ln>
            <a:solidFill>
              <a:srgbClr val="69A9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Проектный офис федерального округа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083515" y="4005240"/>
            <a:ext cx="2952328" cy="864096"/>
          </a:xfrm>
          <a:prstGeom prst="flowChartAlternateProcess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Проектный офис региона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083515" y="5124044"/>
            <a:ext cx="2952328" cy="1041260"/>
          </a:xfrm>
          <a:prstGeom prst="flowChartAlternateProcess">
            <a:avLst/>
          </a:prstGeom>
          <a:noFill/>
          <a:ln>
            <a:solidFill>
              <a:srgbClr val="83C9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Руководитель медицинской организации проектная команда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8107850" y="2359278"/>
            <a:ext cx="343835" cy="3639084"/>
          </a:xfrm>
          <a:prstGeom prst="upArrow">
            <a:avLst/>
          </a:prstGeom>
          <a:solidFill>
            <a:srgbClr val="F0FFD1"/>
          </a:solidFill>
          <a:ln>
            <a:solidFill>
              <a:srgbClr val="70A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651467" y="2359278"/>
            <a:ext cx="360040" cy="3628862"/>
          </a:xfrm>
          <a:prstGeom prst="downArrow">
            <a:avLst/>
          </a:prstGeom>
          <a:solidFill>
            <a:srgbClr val="ECF4FA"/>
          </a:solidFill>
          <a:ln>
            <a:solidFill>
              <a:srgbClr val="69A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923763" y="3820574"/>
            <a:ext cx="320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Цели, методики, РД и НД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033737" y="3581775"/>
            <a:ext cx="320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Информация, проблемы, предложения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1988840"/>
            <a:ext cx="1190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dirty="0" smtClean="0"/>
              <a:t>Минздрав </a:t>
            </a:r>
          </a:p>
          <a:p>
            <a:pPr lvl="0" algn="ctr"/>
            <a:r>
              <a:rPr lang="ru-RU" sz="1600" dirty="0" smtClean="0"/>
              <a:t>РФ</a:t>
            </a:r>
            <a:endParaRPr lang="ru-RU" sz="16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-1016" y="67021"/>
            <a:ext cx="9145016" cy="692739"/>
            <a:chOff x="-1016" y="67021"/>
            <a:chExt cx="9145016" cy="692739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4531434" y="67021"/>
              <a:ext cx="8114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-90459" bIns="0" anchor="ctr">
              <a:spAutoFit/>
            </a:bodyPr>
            <a:lstStyle/>
            <a:p>
              <a:pPr algn="just">
                <a:buFontTx/>
                <a:buChar char="•"/>
              </a:pPr>
              <a:endParaRPr lang="ru-RU" altLang="ru-RU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2339752" y="115019"/>
              <a:ext cx="6195788" cy="584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ru-RU" alt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ФЕДЕРАЛЬНЫЙ ПРОЕКТ «БЕРЕЖЛИВАЯ ПОЛИКЛИНИКА» </a:t>
              </a:r>
              <a:br>
                <a:rPr lang="ru-RU" alt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alt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УРОВНИ ОРГАНИЗАЦИИ. ИДЕАЛЬНАЯ МОДЕЛЬ</a:t>
              </a:r>
              <a:endPara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0" name="Прямая соединительная линия 13"/>
            <p:cNvCxnSpPr/>
            <p:nvPr/>
          </p:nvCxnSpPr>
          <p:spPr>
            <a:xfrm>
              <a:off x="-1016" y="759760"/>
              <a:ext cx="266429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9"/>
            <p:cNvCxnSpPr/>
            <p:nvPr/>
          </p:nvCxnSpPr>
          <p:spPr>
            <a:xfrm>
              <a:off x="2339752" y="741574"/>
              <a:ext cx="6192688" cy="0"/>
            </a:xfrm>
            <a:prstGeom prst="line">
              <a:avLst/>
            </a:prstGeom>
            <a:ln w="57150">
              <a:solidFill>
                <a:srgbClr val="BC30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97007"/>
              <a:ext cx="2125065" cy="586518"/>
            </a:xfrm>
            <a:prstGeom prst="rect">
              <a:avLst/>
            </a:prstGeom>
          </p:spPr>
        </p:pic>
        <p:cxnSp>
          <p:nvCxnSpPr>
            <p:cNvPr id="23" name="Прямая соединительная линия 15"/>
            <p:cNvCxnSpPr/>
            <p:nvPr/>
          </p:nvCxnSpPr>
          <p:spPr>
            <a:xfrm>
              <a:off x="8532812" y="741574"/>
              <a:ext cx="611188" cy="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51"/>
            <p:cNvSpPr/>
            <p:nvPr/>
          </p:nvSpPr>
          <p:spPr>
            <a:xfrm>
              <a:off x="8647375" y="210126"/>
              <a:ext cx="4090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81258" y="6894676"/>
            <a:ext cx="311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Артемьева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311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40078"/>
            <a:ext cx="79889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После окончания и презентации проекта вначале</a:t>
            </a:r>
          </a:p>
          <a:p>
            <a:r>
              <a:rPr lang="ru-RU" sz="2400" dirty="0" smtClean="0"/>
              <a:t> апреля 2017года перед кафедрой была поставлена задача </a:t>
            </a:r>
          </a:p>
          <a:p>
            <a:r>
              <a:rPr lang="ru-RU" sz="2400" dirty="0" smtClean="0"/>
              <a:t>изучение опыта и внедрение в образовательный процесс </a:t>
            </a:r>
          </a:p>
          <a:p>
            <a:r>
              <a:rPr lang="ru-RU" sz="2400" dirty="0" smtClean="0"/>
              <a:t>технологии бережливого производства.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35699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Опыт нами перенимался в г. Ярославле.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6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Проректор </a:t>
            </a:r>
            <a:r>
              <a:rPr lang="ru-RU" sz="2400" dirty="0" smtClean="0"/>
              <a:t>по лечебной </a:t>
            </a:r>
            <a:r>
              <a:rPr lang="ru-RU" sz="2400" dirty="0"/>
              <a:t>работе и взаимодействию с клиническими </a:t>
            </a:r>
            <a:r>
              <a:rPr lang="ru-RU" sz="2400" dirty="0" smtClean="0"/>
              <a:t>базами профессор Хмелевская </a:t>
            </a:r>
            <a:r>
              <a:rPr lang="ru-RU" sz="2400" dirty="0"/>
              <a:t>Ирина </a:t>
            </a:r>
            <a:r>
              <a:rPr lang="ru-RU" sz="2400" dirty="0" smtClean="0"/>
              <a:t>Григорьевна и кафедра ОЗЗ были включены в рабочую группу проекта  Комитета здравоохранения </a:t>
            </a:r>
            <a:r>
              <a:rPr lang="ru-RU" sz="2400" b="1" dirty="0" smtClean="0"/>
              <a:t>«Наша поликлиника</a:t>
            </a:r>
            <a:r>
              <a:rPr lang="ru-RU" sz="2400" b="1" dirty="0"/>
              <a:t>»  </a:t>
            </a:r>
            <a:r>
              <a:rPr lang="ru-RU" sz="2400" dirty="0"/>
              <a:t>на базе </a:t>
            </a:r>
            <a:r>
              <a:rPr lang="ru-RU" sz="2400" dirty="0" smtClean="0"/>
              <a:t>Курской городской больницы </a:t>
            </a:r>
            <a:r>
              <a:rPr lang="ru-RU" sz="2400" dirty="0"/>
              <a:t>№</a:t>
            </a:r>
            <a:r>
              <a:rPr lang="ru-RU" sz="2400" dirty="0" smtClean="0"/>
              <a:t>3. Состоялось одно расширенное совещание с участием представителей Комитета здравоохранения Курской области, Территориального фонда ОМС, администрации </a:t>
            </a:r>
            <a:r>
              <a:rPr lang="ru-RU" sz="2400" dirty="0"/>
              <a:t>Курской городской больницы №</a:t>
            </a:r>
            <a:r>
              <a:rPr lang="ru-RU" sz="2400" dirty="0" smtClean="0"/>
              <a:t>3 и кафедры общественного здоровья и здравоохранения.</a:t>
            </a:r>
          </a:p>
          <a:p>
            <a:r>
              <a:rPr lang="ru-RU" sz="2400" dirty="0" smtClean="0"/>
              <a:t>На данном совещании был представлен проект. Однако развития не последовало в связи с отсутствием финансирования.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48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кафедре общественного здоровья и здравоохранения нами была обновлена лекция для студентов 4 курса лечебного факультета по  организации первичной медико-санитарной помощи  населению где добавлен вопрос бережливой поликлиники.</a:t>
            </a:r>
          </a:p>
          <a:p>
            <a:endParaRPr lang="ru-RU" dirty="0"/>
          </a:p>
          <a:p>
            <a:r>
              <a:rPr lang="ru-RU" dirty="0" smtClean="0"/>
              <a:t>Кроме этого для </a:t>
            </a:r>
            <a:r>
              <a:rPr lang="ru-RU" dirty="0"/>
              <a:t>студентов </a:t>
            </a:r>
            <a:r>
              <a:rPr lang="ru-RU" dirty="0" smtClean="0"/>
              <a:t>4 курса лечебного факультета разработан </a:t>
            </a:r>
            <a:r>
              <a:rPr lang="ru-RU" dirty="0"/>
              <a:t>модуль деловой игры «Фабрика процессов» в объеме 4-х </a:t>
            </a:r>
            <a:r>
              <a:rPr lang="ru-RU" dirty="0" smtClean="0"/>
              <a:t>часов и  </a:t>
            </a:r>
            <a:r>
              <a:rPr lang="ru-RU" dirty="0"/>
              <a:t>проведена его </a:t>
            </a:r>
            <a:r>
              <a:rPr lang="ru-RU" dirty="0" smtClean="0"/>
              <a:t>апробация с участием в качестве консультанта заведующей терапевтического отделения Курской городской больницы №1 имени Н.С. Короткова</a:t>
            </a:r>
            <a:r>
              <a:rPr lang="ru-RU" dirty="0"/>
              <a:t>  - </a:t>
            </a:r>
            <a:r>
              <a:rPr lang="ru-RU" dirty="0" err="1" smtClean="0"/>
              <a:t>Шашковой</a:t>
            </a:r>
            <a:r>
              <a:rPr lang="ru-RU" dirty="0" smtClean="0"/>
              <a:t> Лилии Геннадьевны.</a:t>
            </a:r>
            <a:endParaRPr lang="ru-RU" dirty="0"/>
          </a:p>
        </p:txBody>
      </p:sp>
      <p:pic>
        <p:nvPicPr>
          <p:cNvPr id="3074" name="Picture 2" descr="C:\Users\Пользователь\Downloads\20171124_1306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1"/>
          <a:stretch/>
        </p:blipFill>
        <p:spPr bwMode="auto">
          <a:xfrm rot="5400000">
            <a:off x="5492559" y="3308410"/>
            <a:ext cx="4185887" cy="31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ownloads\20171124_1317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2"/>
          <a:stretch/>
        </p:blipFill>
        <p:spPr bwMode="auto">
          <a:xfrm rot="5400000">
            <a:off x="-537464" y="3258501"/>
            <a:ext cx="4100451" cy="309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ownloads\20171124_1336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14" y="4935561"/>
            <a:ext cx="3230657" cy="181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ownloads\20171124_1336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035" y="2996952"/>
            <a:ext cx="2968216" cy="166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8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dirty="0"/>
              <a:t>рамках </a:t>
            </a:r>
            <a:r>
              <a:rPr lang="ru-RU" sz="2800" dirty="0" smtClean="0"/>
              <a:t>программы  первичной переподготовки по организации здравоохранения и общественному здоровью (500 часов), </a:t>
            </a:r>
            <a:r>
              <a:rPr lang="ru-RU" sz="2800" dirty="0"/>
              <a:t>а также </a:t>
            </a:r>
            <a:r>
              <a:rPr lang="ru-RU" sz="2800" dirty="0" smtClean="0"/>
              <a:t>программы повышения </a:t>
            </a:r>
            <a:r>
              <a:rPr lang="ru-RU" sz="2800" dirty="0"/>
              <a:t>квалификации организаторов </a:t>
            </a:r>
            <a:r>
              <a:rPr lang="ru-RU" sz="2800" dirty="0" smtClean="0"/>
              <a:t>здравоохранения (144 часов) нами проводятся чтение лекций  по вопросам </a:t>
            </a:r>
            <a:r>
              <a:rPr lang="ru-RU" sz="2800" dirty="0"/>
              <a:t>использования бережливых </a:t>
            </a:r>
            <a:r>
              <a:rPr lang="ru-RU" sz="2800" dirty="0" smtClean="0"/>
              <a:t>технологий </a:t>
            </a:r>
            <a:r>
              <a:rPr lang="ru-RU" sz="2800" dirty="0"/>
              <a:t>в деятельности медицинских </a:t>
            </a:r>
            <a:r>
              <a:rPr lang="ru-RU" sz="2800" dirty="0" smtClean="0"/>
              <a:t>организаций в объеме 4 и 2 часов соответственно.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874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09872"/>
            <a:ext cx="74168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Пилотный проект «Бережливая поликлиника»  был запущен в ноябре 2016 года в трех городах: </a:t>
            </a:r>
            <a:r>
              <a:rPr lang="ru-RU" sz="2000" b="1" dirty="0" smtClean="0"/>
              <a:t>Ярославль, Севастополь и Калининград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8463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Проект реализовывался </a:t>
            </a:r>
            <a:r>
              <a:rPr lang="ru-RU" sz="2400" b="1" dirty="0">
                <a:solidFill>
                  <a:srgbClr val="0033CC"/>
                </a:solidFill>
              </a:rPr>
              <a:t>с участием </a:t>
            </a:r>
            <a:r>
              <a:rPr lang="ru-RU" sz="2400" b="1" dirty="0" err="1">
                <a:solidFill>
                  <a:srgbClr val="0033CC"/>
                </a:solidFill>
              </a:rPr>
              <a:t>госкорпорации</a:t>
            </a:r>
            <a:r>
              <a:rPr lang="ru-RU" sz="2400" b="1" dirty="0">
                <a:solidFill>
                  <a:srgbClr val="0033CC"/>
                </a:solidFill>
              </a:rPr>
              <a:t> "</a:t>
            </a:r>
            <a:r>
              <a:rPr lang="ru-RU" sz="2400" b="1" dirty="0" err="1" smtClean="0">
                <a:solidFill>
                  <a:srgbClr val="0033CC"/>
                </a:solidFill>
              </a:rPr>
              <a:t>Росатом</a:t>
            </a:r>
            <a:r>
              <a:rPr lang="ru-RU" sz="2400" b="1" dirty="0" smtClean="0">
                <a:solidFill>
                  <a:srgbClr val="0033CC"/>
                </a:solidFill>
              </a:rPr>
              <a:t>»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988840"/>
            <a:ext cx="8535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Принцип </a:t>
            </a:r>
            <a:r>
              <a:rPr lang="ru-RU" sz="2400" dirty="0" smtClean="0"/>
              <a:t>«бережливого производства» (ГОСТ Р 56020-2014)основывается на комплексе методов и инструментов, направленных на производство товаров и услуг в минимальные сроки, с минимальными затратами и с требуемым потребителем качеством.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19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1628800"/>
            <a:ext cx="3875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"Наша задача до конца 2020 года не менее 200 поликлиник включить в этот проект во всех федеральных округах нашей страны", - </a:t>
            </a:r>
            <a:r>
              <a:rPr lang="ru-RU" dirty="0" smtClean="0"/>
              <a:t>заявила </a:t>
            </a:r>
            <a:r>
              <a:rPr lang="ru-RU" dirty="0"/>
              <a:t>глава Минздрава </a:t>
            </a:r>
            <a:r>
              <a:rPr lang="ru-RU" dirty="0" smtClean="0"/>
              <a:t>РФ В. И. Скворцова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53344" y="541507"/>
            <a:ext cx="721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 пилотного проект превратился в приоритетный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33394" y="6623898"/>
            <a:ext cx="41399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prstClr val="black"/>
                </a:solidFill>
              </a:rPr>
              <a:t>Подробнее на </a:t>
            </a:r>
            <a:r>
              <a:rPr lang="ru-RU" sz="1100" dirty="0" smtClean="0">
                <a:solidFill>
                  <a:prstClr val="black"/>
                </a:solidFill>
              </a:rPr>
              <a:t>ТАСС: http</a:t>
            </a:r>
            <a:r>
              <a:rPr lang="ru-RU" sz="1100" dirty="0">
                <a:solidFill>
                  <a:prstClr val="black"/>
                </a:solidFill>
              </a:rPr>
              <a:t>://tass.ru/obschestvo/4150972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" y="1052736"/>
            <a:ext cx="5112568" cy="383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4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4401391" y="3685423"/>
            <a:ext cx="7312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-90459" bIns="0" anchor="ctr">
            <a:spAutoFit/>
          </a:bodyPr>
          <a:lstStyle/>
          <a:p>
            <a:pPr algn="just">
              <a:buFontTx/>
              <a:buChar char="•"/>
            </a:pPr>
            <a:endParaRPr lang="ru-RU" altLang="ru-RU" sz="16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2040" y="1464062"/>
            <a:ext cx="3600000" cy="36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ahoma" charset="0"/>
                <a:ea typeface="Tahoma" charset="0"/>
                <a:cs typeface="Tahoma" charset="0"/>
              </a:rPr>
              <a:t>Приветливый и квалифицированный персонал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116196" y="1442553"/>
            <a:ext cx="3600000" cy="36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ahoma" charset="0"/>
                <a:ea typeface="Tahoma" charset="0"/>
                <a:cs typeface="Tahoma" charset="0"/>
              </a:rPr>
              <a:t>Удобная запись на прием к врачу через интернет,  </a:t>
            </a:r>
            <a:r>
              <a:rPr lang="ru-RU" sz="1400" dirty="0" err="1">
                <a:solidFill>
                  <a:prstClr val="black"/>
                </a:solidFill>
                <a:latin typeface="Tahoma" charset="0"/>
                <a:ea typeface="Tahoma" charset="0"/>
                <a:cs typeface="Tahoma" charset="0"/>
              </a:rPr>
              <a:t>инфомат</a:t>
            </a:r>
            <a:r>
              <a:rPr lang="ru-RU" sz="1400" dirty="0">
                <a:solidFill>
                  <a:prstClr val="black"/>
                </a:solidFill>
                <a:latin typeface="Tahoma" charset="0"/>
                <a:ea typeface="Tahoma" charset="0"/>
                <a:cs typeface="Tahoma" charset="0"/>
              </a:rPr>
              <a:t> и в регистратуре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16196" y="2986109"/>
            <a:ext cx="3600000" cy="36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ahoma" charset="0"/>
                <a:ea typeface="Tahoma" charset="0"/>
                <a:cs typeface="Tahoma" charset="0"/>
              </a:rPr>
              <a:t>Удобная маршрутизация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332039" y="2235840"/>
            <a:ext cx="3600000" cy="36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ahoma" charset="0"/>
                <a:ea typeface="Tahoma" charset="0"/>
                <a:cs typeface="Tahoma" charset="0"/>
              </a:rPr>
              <a:t>Комфортная регистратура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332040" y="2986109"/>
            <a:ext cx="3600000" cy="36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ahoma" charset="0"/>
                <a:ea typeface="Tahoma" charset="0"/>
                <a:cs typeface="Tahoma" charset="0"/>
              </a:rPr>
              <a:t>Доступность  профилактических мероприятий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116196" y="3757886"/>
            <a:ext cx="3600000" cy="36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ahoma" charset="0"/>
                <a:ea typeface="Tahoma" charset="0"/>
                <a:cs typeface="Tahoma" charset="0"/>
              </a:rPr>
              <a:t>Забор анализов без очередей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332040" y="3757886"/>
            <a:ext cx="3600000" cy="36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ahoma" charset="0"/>
                <a:ea typeface="Tahoma" charset="0"/>
                <a:cs typeface="Tahoma" charset="0"/>
              </a:rPr>
              <a:t>Своевременная и качественная медицинская помощь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116195" y="2214331"/>
            <a:ext cx="3600000" cy="36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ahoma" charset="0"/>
                <a:ea typeface="Tahoma" charset="0"/>
                <a:cs typeface="Tahoma" charset="0"/>
              </a:rPr>
              <a:t>Получение справок и  льготных рецептов без очереди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339752" y="115019"/>
            <a:ext cx="6195788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ОКАЗАНИЯ ПЕРВИЧНОЙ МЕДИКО-САНИТАРНОЙ ПОМОЩИ, ОРИЕНТИРОВАННОЙ НА ПАЦИЕНТА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5" name="Прямая соединительная линия 13"/>
          <p:cNvCxnSpPr/>
          <p:nvPr/>
        </p:nvCxnSpPr>
        <p:spPr>
          <a:xfrm>
            <a:off x="-1016" y="759760"/>
            <a:ext cx="266429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9"/>
          <p:cNvCxnSpPr/>
          <p:nvPr/>
        </p:nvCxnSpPr>
        <p:spPr>
          <a:xfrm>
            <a:off x="2339752" y="741574"/>
            <a:ext cx="619268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007"/>
            <a:ext cx="2125065" cy="586518"/>
          </a:xfrm>
          <a:prstGeom prst="rect">
            <a:avLst/>
          </a:prstGeom>
        </p:spPr>
      </p:pic>
      <p:cxnSp>
        <p:nvCxnSpPr>
          <p:cNvPr id="48" name="Прямая соединительная линия 15"/>
          <p:cNvCxnSpPr/>
          <p:nvPr/>
        </p:nvCxnSpPr>
        <p:spPr>
          <a:xfrm>
            <a:off x="8532812" y="741574"/>
            <a:ext cx="611188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51"/>
          <p:cNvSpPr/>
          <p:nvPr/>
        </p:nvSpPr>
        <p:spPr>
          <a:xfrm>
            <a:off x="8647375" y="210126"/>
            <a:ext cx="409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7052" y="5097503"/>
            <a:ext cx="5634766" cy="1151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rPr>
              <a:t>УДОВЛЕТВОРЕННЫЙ КАЧЕСТВОМ ОКАЗАНИЯ МЕДИЦИНСКОЙ ПОМОЩИ ПАЦИЕНТ, МОТИВИРОВАННЫЙ К ВЕДЕНИЮ ЗДОРОВОГО ОБРАЗА ЖИЗНИ</a:t>
            </a:r>
          </a:p>
        </p:txBody>
      </p:sp>
      <p:cxnSp>
        <p:nvCxnSpPr>
          <p:cNvPr id="55" name="Прямая соединительная линия 49"/>
          <p:cNvCxnSpPr/>
          <p:nvPr/>
        </p:nvCxnSpPr>
        <p:spPr>
          <a:xfrm>
            <a:off x="642620" y="1239618"/>
            <a:ext cx="0" cy="5256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0"/>
          <p:cNvSpPr/>
          <p:nvPr/>
        </p:nvSpPr>
        <p:spPr>
          <a:xfrm>
            <a:off x="616001" y="1047340"/>
            <a:ext cx="53239" cy="525483"/>
          </a:xfrm>
          <a:prstGeom prst="rect">
            <a:avLst/>
          </a:prstGeom>
          <a:solidFill>
            <a:srgbClr val="BC3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Group 56"/>
          <p:cNvGrpSpPr/>
          <p:nvPr/>
        </p:nvGrpSpPr>
        <p:grpSpPr>
          <a:xfrm>
            <a:off x="7109389" y="4912172"/>
            <a:ext cx="1423051" cy="1426143"/>
            <a:chOff x="2768218" y="2840038"/>
            <a:chExt cx="730250" cy="731837"/>
          </a:xfrm>
        </p:grpSpPr>
        <p:sp>
          <p:nvSpPr>
            <p:cNvPr id="58" name="Freeform 72"/>
            <p:cNvSpPr>
              <a:spLocks noEditPoints="1"/>
            </p:cNvSpPr>
            <p:nvPr/>
          </p:nvSpPr>
          <p:spPr bwMode="auto">
            <a:xfrm>
              <a:off x="3065080" y="3081338"/>
              <a:ext cx="138113" cy="158750"/>
            </a:xfrm>
            <a:custGeom>
              <a:avLst/>
              <a:gdLst>
                <a:gd name="T0" fmla="*/ 43 w 87"/>
                <a:gd name="T1" fmla="*/ 14 h 100"/>
                <a:gd name="T2" fmla="*/ 28 w 87"/>
                <a:gd name="T3" fmla="*/ 15 h 100"/>
                <a:gd name="T4" fmla="*/ 19 w 87"/>
                <a:gd name="T5" fmla="*/ 19 h 100"/>
                <a:gd name="T6" fmla="*/ 15 w 87"/>
                <a:gd name="T7" fmla="*/ 28 h 100"/>
                <a:gd name="T8" fmla="*/ 15 w 87"/>
                <a:gd name="T9" fmla="*/ 43 h 100"/>
                <a:gd name="T10" fmla="*/ 15 w 87"/>
                <a:gd name="T11" fmla="*/ 55 h 100"/>
                <a:gd name="T12" fmla="*/ 19 w 87"/>
                <a:gd name="T13" fmla="*/ 66 h 100"/>
                <a:gd name="T14" fmla="*/ 25 w 87"/>
                <a:gd name="T15" fmla="*/ 76 h 100"/>
                <a:gd name="T16" fmla="*/ 33 w 87"/>
                <a:gd name="T17" fmla="*/ 83 h 100"/>
                <a:gd name="T18" fmla="*/ 43 w 87"/>
                <a:gd name="T19" fmla="*/ 86 h 100"/>
                <a:gd name="T20" fmla="*/ 53 w 87"/>
                <a:gd name="T21" fmla="*/ 83 h 100"/>
                <a:gd name="T22" fmla="*/ 60 w 87"/>
                <a:gd name="T23" fmla="*/ 76 h 100"/>
                <a:gd name="T24" fmla="*/ 67 w 87"/>
                <a:gd name="T25" fmla="*/ 66 h 100"/>
                <a:gd name="T26" fmla="*/ 71 w 87"/>
                <a:gd name="T27" fmla="*/ 55 h 100"/>
                <a:gd name="T28" fmla="*/ 71 w 87"/>
                <a:gd name="T29" fmla="*/ 43 h 100"/>
                <a:gd name="T30" fmla="*/ 71 w 87"/>
                <a:gd name="T31" fmla="*/ 28 h 100"/>
                <a:gd name="T32" fmla="*/ 67 w 87"/>
                <a:gd name="T33" fmla="*/ 19 h 100"/>
                <a:gd name="T34" fmla="*/ 58 w 87"/>
                <a:gd name="T35" fmla="*/ 15 h 100"/>
                <a:gd name="T36" fmla="*/ 43 w 87"/>
                <a:gd name="T37" fmla="*/ 14 h 100"/>
                <a:gd name="T38" fmla="*/ 43 w 87"/>
                <a:gd name="T39" fmla="*/ 0 h 100"/>
                <a:gd name="T40" fmla="*/ 58 w 87"/>
                <a:gd name="T41" fmla="*/ 1 h 100"/>
                <a:gd name="T42" fmla="*/ 70 w 87"/>
                <a:gd name="T43" fmla="*/ 5 h 100"/>
                <a:gd name="T44" fmla="*/ 77 w 87"/>
                <a:gd name="T45" fmla="*/ 11 h 100"/>
                <a:gd name="T46" fmla="*/ 83 w 87"/>
                <a:gd name="T47" fmla="*/ 19 h 100"/>
                <a:gd name="T48" fmla="*/ 85 w 87"/>
                <a:gd name="T49" fmla="*/ 30 h 100"/>
                <a:gd name="T50" fmla="*/ 87 w 87"/>
                <a:gd name="T51" fmla="*/ 43 h 100"/>
                <a:gd name="T52" fmla="*/ 84 w 87"/>
                <a:gd name="T53" fmla="*/ 59 h 100"/>
                <a:gd name="T54" fmla="*/ 79 w 87"/>
                <a:gd name="T55" fmla="*/ 74 h 100"/>
                <a:gd name="T56" fmla="*/ 70 w 87"/>
                <a:gd name="T57" fmla="*/ 87 h 100"/>
                <a:gd name="T58" fmla="*/ 58 w 87"/>
                <a:gd name="T59" fmla="*/ 97 h 100"/>
                <a:gd name="T60" fmla="*/ 43 w 87"/>
                <a:gd name="T61" fmla="*/ 100 h 100"/>
                <a:gd name="T62" fmla="*/ 28 w 87"/>
                <a:gd name="T63" fmla="*/ 97 h 100"/>
                <a:gd name="T64" fmla="*/ 16 w 87"/>
                <a:gd name="T65" fmla="*/ 87 h 100"/>
                <a:gd name="T66" fmla="*/ 7 w 87"/>
                <a:gd name="T67" fmla="*/ 74 h 100"/>
                <a:gd name="T68" fmla="*/ 2 w 87"/>
                <a:gd name="T69" fmla="*/ 59 h 100"/>
                <a:gd name="T70" fmla="*/ 0 w 87"/>
                <a:gd name="T71" fmla="*/ 43 h 100"/>
                <a:gd name="T72" fmla="*/ 0 w 87"/>
                <a:gd name="T73" fmla="*/ 30 h 100"/>
                <a:gd name="T74" fmla="*/ 3 w 87"/>
                <a:gd name="T75" fmla="*/ 19 h 100"/>
                <a:gd name="T76" fmla="*/ 8 w 87"/>
                <a:gd name="T77" fmla="*/ 11 h 100"/>
                <a:gd name="T78" fmla="*/ 16 w 87"/>
                <a:gd name="T79" fmla="*/ 5 h 100"/>
                <a:gd name="T80" fmla="*/ 28 w 87"/>
                <a:gd name="T81" fmla="*/ 1 h 100"/>
                <a:gd name="T82" fmla="*/ 43 w 87"/>
                <a:gd name="T8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100">
                  <a:moveTo>
                    <a:pt x="43" y="14"/>
                  </a:moveTo>
                  <a:lnTo>
                    <a:pt x="28" y="15"/>
                  </a:lnTo>
                  <a:lnTo>
                    <a:pt x="19" y="19"/>
                  </a:lnTo>
                  <a:lnTo>
                    <a:pt x="15" y="28"/>
                  </a:lnTo>
                  <a:lnTo>
                    <a:pt x="15" y="43"/>
                  </a:lnTo>
                  <a:lnTo>
                    <a:pt x="15" y="55"/>
                  </a:lnTo>
                  <a:lnTo>
                    <a:pt x="19" y="66"/>
                  </a:lnTo>
                  <a:lnTo>
                    <a:pt x="25" y="76"/>
                  </a:lnTo>
                  <a:lnTo>
                    <a:pt x="33" y="83"/>
                  </a:lnTo>
                  <a:lnTo>
                    <a:pt x="43" y="86"/>
                  </a:lnTo>
                  <a:lnTo>
                    <a:pt x="53" y="83"/>
                  </a:lnTo>
                  <a:lnTo>
                    <a:pt x="60" y="76"/>
                  </a:lnTo>
                  <a:lnTo>
                    <a:pt x="67" y="66"/>
                  </a:lnTo>
                  <a:lnTo>
                    <a:pt x="71" y="55"/>
                  </a:lnTo>
                  <a:lnTo>
                    <a:pt x="71" y="43"/>
                  </a:lnTo>
                  <a:lnTo>
                    <a:pt x="71" y="28"/>
                  </a:lnTo>
                  <a:lnTo>
                    <a:pt x="67" y="19"/>
                  </a:lnTo>
                  <a:lnTo>
                    <a:pt x="58" y="15"/>
                  </a:lnTo>
                  <a:lnTo>
                    <a:pt x="43" y="14"/>
                  </a:lnTo>
                  <a:close/>
                  <a:moveTo>
                    <a:pt x="43" y="0"/>
                  </a:moveTo>
                  <a:lnTo>
                    <a:pt x="58" y="1"/>
                  </a:lnTo>
                  <a:lnTo>
                    <a:pt x="70" y="5"/>
                  </a:lnTo>
                  <a:lnTo>
                    <a:pt x="77" y="11"/>
                  </a:lnTo>
                  <a:lnTo>
                    <a:pt x="83" y="19"/>
                  </a:lnTo>
                  <a:lnTo>
                    <a:pt x="85" y="30"/>
                  </a:lnTo>
                  <a:lnTo>
                    <a:pt x="87" y="43"/>
                  </a:lnTo>
                  <a:lnTo>
                    <a:pt x="84" y="59"/>
                  </a:lnTo>
                  <a:lnTo>
                    <a:pt x="79" y="74"/>
                  </a:lnTo>
                  <a:lnTo>
                    <a:pt x="70" y="87"/>
                  </a:lnTo>
                  <a:lnTo>
                    <a:pt x="58" y="97"/>
                  </a:lnTo>
                  <a:lnTo>
                    <a:pt x="43" y="100"/>
                  </a:lnTo>
                  <a:lnTo>
                    <a:pt x="28" y="97"/>
                  </a:lnTo>
                  <a:lnTo>
                    <a:pt x="16" y="87"/>
                  </a:lnTo>
                  <a:lnTo>
                    <a:pt x="7" y="74"/>
                  </a:lnTo>
                  <a:lnTo>
                    <a:pt x="2" y="59"/>
                  </a:lnTo>
                  <a:lnTo>
                    <a:pt x="0" y="43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28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73"/>
            <p:cNvSpPr>
              <a:spLocks/>
            </p:cNvSpPr>
            <p:nvPr/>
          </p:nvSpPr>
          <p:spPr bwMode="auto">
            <a:xfrm>
              <a:off x="3007930" y="3208338"/>
              <a:ext cx="250825" cy="123825"/>
            </a:xfrm>
            <a:custGeom>
              <a:avLst/>
              <a:gdLst>
                <a:gd name="T0" fmla="*/ 53 w 158"/>
                <a:gd name="T1" fmla="*/ 0 h 78"/>
                <a:gd name="T2" fmla="*/ 61 w 158"/>
                <a:gd name="T3" fmla="*/ 11 h 78"/>
                <a:gd name="T4" fmla="*/ 14 w 158"/>
                <a:gd name="T5" fmla="*/ 39 h 78"/>
                <a:gd name="T6" fmla="*/ 14 w 158"/>
                <a:gd name="T7" fmla="*/ 49 h 78"/>
                <a:gd name="T8" fmla="*/ 14 w 158"/>
                <a:gd name="T9" fmla="*/ 53 h 78"/>
                <a:gd name="T10" fmla="*/ 15 w 158"/>
                <a:gd name="T11" fmla="*/ 57 h 78"/>
                <a:gd name="T12" fmla="*/ 18 w 158"/>
                <a:gd name="T13" fmla="*/ 61 h 78"/>
                <a:gd name="T14" fmla="*/ 19 w 158"/>
                <a:gd name="T15" fmla="*/ 62 h 78"/>
                <a:gd name="T16" fmla="*/ 22 w 158"/>
                <a:gd name="T17" fmla="*/ 64 h 78"/>
                <a:gd name="T18" fmla="*/ 137 w 158"/>
                <a:gd name="T19" fmla="*/ 64 h 78"/>
                <a:gd name="T20" fmla="*/ 138 w 158"/>
                <a:gd name="T21" fmla="*/ 62 h 78"/>
                <a:gd name="T22" fmla="*/ 140 w 158"/>
                <a:gd name="T23" fmla="*/ 61 h 78"/>
                <a:gd name="T24" fmla="*/ 142 w 158"/>
                <a:gd name="T25" fmla="*/ 57 h 78"/>
                <a:gd name="T26" fmla="*/ 144 w 158"/>
                <a:gd name="T27" fmla="*/ 53 h 78"/>
                <a:gd name="T28" fmla="*/ 144 w 158"/>
                <a:gd name="T29" fmla="*/ 49 h 78"/>
                <a:gd name="T30" fmla="*/ 144 w 158"/>
                <a:gd name="T31" fmla="*/ 39 h 78"/>
                <a:gd name="T32" fmla="*/ 96 w 158"/>
                <a:gd name="T33" fmla="*/ 11 h 78"/>
                <a:gd name="T34" fmla="*/ 104 w 158"/>
                <a:gd name="T35" fmla="*/ 0 h 78"/>
                <a:gd name="T36" fmla="*/ 154 w 158"/>
                <a:gd name="T37" fmla="*/ 28 h 78"/>
                <a:gd name="T38" fmla="*/ 157 w 158"/>
                <a:gd name="T39" fmla="*/ 30 h 78"/>
                <a:gd name="T40" fmla="*/ 158 w 158"/>
                <a:gd name="T41" fmla="*/ 32 h 78"/>
                <a:gd name="T42" fmla="*/ 158 w 158"/>
                <a:gd name="T43" fmla="*/ 35 h 78"/>
                <a:gd name="T44" fmla="*/ 158 w 158"/>
                <a:gd name="T45" fmla="*/ 49 h 78"/>
                <a:gd name="T46" fmla="*/ 155 w 158"/>
                <a:gd name="T47" fmla="*/ 64 h 78"/>
                <a:gd name="T48" fmla="*/ 148 w 158"/>
                <a:gd name="T49" fmla="*/ 73 h 78"/>
                <a:gd name="T50" fmla="*/ 137 w 158"/>
                <a:gd name="T51" fmla="*/ 78 h 78"/>
                <a:gd name="T52" fmla="*/ 22 w 158"/>
                <a:gd name="T53" fmla="*/ 78 h 78"/>
                <a:gd name="T54" fmla="*/ 10 w 158"/>
                <a:gd name="T55" fmla="*/ 73 h 78"/>
                <a:gd name="T56" fmla="*/ 2 w 158"/>
                <a:gd name="T57" fmla="*/ 64 h 78"/>
                <a:gd name="T58" fmla="*/ 0 w 158"/>
                <a:gd name="T59" fmla="*/ 49 h 78"/>
                <a:gd name="T60" fmla="*/ 0 w 158"/>
                <a:gd name="T61" fmla="*/ 35 h 78"/>
                <a:gd name="T62" fmla="*/ 0 w 158"/>
                <a:gd name="T63" fmla="*/ 32 h 78"/>
                <a:gd name="T64" fmla="*/ 1 w 158"/>
                <a:gd name="T65" fmla="*/ 30 h 78"/>
                <a:gd name="T66" fmla="*/ 4 w 158"/>
                <a:gd name="T67" fmla="*/ 28 h 78"/>
                <a:gd name="T68" fmla="*/ 53 w 158"/>
                <a:gd name="T6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8" h="78">
                  <a:moveTo>
                    <a:pt x="53" y="0"/>
                  </a:moveTo>
                  <a:lnTo>
                    <a:pt x="61" y="11"/>
                  </a:lnTo>
                  <a:lnTo>
                    <a:pt x="14" y="39"/>
                  </a:lnTo>
                  <a:lnTo>
                    <a:pt x="14" y="49"/>
                  </a:lnTo>
                  <a:lnTo>
                    <a:pt x="14" y="53"/>
                  </a:lnTo>
                  <a:lnTo>
                    <a:pt x="15" y="57"/>
                  </a:lnTo>
                  <a:lnTo>
                    <a:pt x="18" y="61"/>
                  </a:lnTo>
                  <a:lnTo>
                    <a:pt x="19" y="62"/>
                  </a:lnTo>
                  <a:lnTo>
                    <a:pt x="22" y="64"/>
                  </a:lnTo>
                  <a:lnTo>
                    <a:pt x="137" y="64"/>
                  </a:lnTo>
                  <a:lnTo>
                    <a:pt x="138" y="62"/>
                  </a:lnTo>
                  <a:lnTo>
                    <a:pt x="140" y="61"/>
                  </a:lnTo>
                  <a:lnTo>
                    <a:pt x="142" y="57"/>
                  </a:lnTo>
                  <a:lnTo>
                    <a:pt x="144" y="53"/>
                  </a:lnTo>
                  <a:lnTo>
                    <a:pt x="144" y="49"/>
                  </a:lnTo>
                  <a:lnTo>
                    <a:pt x="144" y="39"/>
                  </a:lnTo>
                  <a:lnTo>
                    <a:pt x="96" y="11"/>
                  </a:lnTo>
                  <a:lnTo>
                    <a:pt x="104" y="0"/>
                  </a:lnTo>
                  <a:lnTo>
                    <a:pt x="154" y="28"/>
                  </a:lnTo>
                  <a:lnTo>
                    <a:pt x="157" y="30"/>
                  </a:lnTo>
                  <a:lnTo>
                    <a:pt x="158" y="32"/>
                  </a:lnTo>
                  <a:lnTo>
                    <a:pt x="158" y="35"/>
                  </a:lnTo>
                  <a:lnTo>
                    <a:pt x="158" y="49"/>
                  </a:lnTo>
                  <a:lnTo>
                    <a:pt x="155" y="64"/>
                  </a:lnTo>
                  <a:lnTo>
                    <a:pt x="148" y="73"/>
                  </a:lnTo>
                  <a:lnTo>
                    <a:pt x="137" y="78"/>
                  </a:lnTo>
                  <a:lnTo>
                    <a:pt x="22" y="78"/>
                  </a:lnTo>
                  <a:lnTo>
                    <a:pt x="10" y="73"/>
                  </a:lnTo>
                  <a:lnTo>
                    <a:pt x="2" y="64"/>
                  </a:lnTo>
                  <a:lnTo>
                    <a:pt x="0" y="4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1" y="30"/>
                  </a:lnTo>
                  <a:lnTo>
                    <a:pt x="4" y="2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74"/>
            <p:cNvSpPr>
              <a:spLocks noChangeArrowheads="1"/>
            </p:cNvSpPr>
            <p:nvPr/>
          </p:nvSpPr>
          <p:spPr bwMode="auto">
            <a:xfrm>
              <a:off x="3122230" y="3457575"/>
              <a:ext cx="22225" cy="1143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75"/>
            <p:cNvSpPr>
              <a:spLocks/>
            </p:cNvSpPr>
            <p:nvPr/>
          </p:nvSpPr>
          <p:spPr bwMode="auto">
            <a:xfrm>
              <a:off x="3079368" y="3444875"/>
              <a:ext cx="106363" cy="66675"/>
            </a:xfrm>
            <a:custGeom>
              <a:avLst/>
              <a:gdLst>
                <a:gd name="T0" fmla="*/ 34 w 67"/>
                <a:gd name="T1" fmla="*/ 0 h 42"/>
                <a:gd name="T2" fmla="*/ 37 w 67"/>
                <a:gd name="T3" fmla="*/ 1 h 42"/>
                <a:gd name="T4" fmla="*/ 38 w 67"/>
                <a:gd name="T5" fmla="*/ 2 h 42"/>
                <a:gd name="T6" fmla="*/ 67 w 67"/>
                <a:gd name="T7" fmla="*/ 31 h 42"/>
                <a:gd name="T8" fmla="*/ 58 w 67"/>
                <a:gd name="T9" fmla="*/ 42 h 42"/>
                <a:gd name="T10" fmla="*/ 34 w 67"/>
                <a:gd name="T11" fmla="*/ 18 h 42"/>
                <a:gd name="T12" fmla="*/ 10 w 67"/>
                <a:gd name="T13" fmla="*/ 42 h 42"/>
                <a:gd name="T14" fmla="*/ 0 w 67"/>
                <a:gd name="T15" fmla="*/ 31 h 42"/>
                <a:gd name="T16" fmla="*/ 29 w 67"/>
                <a:gd name="T17" fmla="*/ 2 h 42"/>
                <a:gd name="T18" fmla="*/ 31 w 67"/>
                <a:gd name="T19" fmla="*/ 1 h 42"/>
                <a:gd name="T20" fmla="*/ 34 w 67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2">
                  <a:moveTo>
                    <a:pt x="34" y="0"/>
                  </a:moveTo>
                  <a:lnTo>
                    <a:pt x="37" y="1"/>
                  </a:lnTo>
                  <a:lnTo>
                    <a:pt x="38" y="2"/>
                  </a:lnTo>
                  <a:lnTo>
                    <a:pt x="67" y="31"/>
                  </a:lnTo>
                  <a:lnTo>
                    <a:pt x="58" y="42"/>
                  </a:lnTo>
                  <a:lnTo>
                    <a:pt x="34" y="18"/>
                  </a:lnTo>
                  <a:lnTo>
                    <a:pt x="10" y="42"/>
                  </a:lnTo>
                  <a:lnTo>
                    <a:pt x="0" y="31"/>
                  </a:lnTo>
                  <a:lnTo>
                    <a:pt x="29" y="2"/>
                  </a:lnTo>
                  <a:lnTo>
                    <a:pt x="31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76"/>
            <p:cNvSpPr>
              <a:spLocks noChangeArrowheads="1"/>
            </p:cNvSpPr>
            <p:nvPr/>
          </p:nvSpPr>
          <p:spPr bwMode="auto">
            <a:xfrm>
              <a:off x="3122230" y="2840038"/>
              <a:ext cx="22225" cy="1143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77"/>
            <p:cNvSpPr>
              <a:spLocks/>
            </p:cNvSpPr>
            <p:nvPr/>
          </p:nvSpPr>
          <p:spPr bwMode="auto">
            <a:xfrm>
              <a:off x="3079368" y="2900363"/>
              <a:ext cx="106363" cy="66675"/>
            </a:xfrm>
            <a:custGeom>
              <a:avLst/>
              <a:gdLst>
                <a:gd name="T0" fmla="*/ 10 w 67"/>
                <a:gd name="T1" fmla="*/ 0 h 42"/>
                <a:gd name="T2" fmla="*/ 34 w 67"/>
                <a:gd name="T3" fmla="*/ 23 h 42"/>
                <a:gd name="T4" fmla="*/ 58 w 67"/>
                <a:gd name="T5" fmla="*/ 0 h 42"/>
                <a:gd name="T6" fmla="*/ 67 w 67"/>
                <a:gd name="T7" fmla="*/ 10 h 42"/>
                <a:gd name="T8" fmla="*/ 38 w 67"/>
                <a:gd name="T9" fmla="*/ 39 h 42"/>
                <a:gd name="T10" fmla="*/ 37 w 67"/>
                <a:gd name="T11" fmla="*/ 40 h 42"/>
                <a:gd name="T12" fmla="*/ 34 w 67"/>
                <a:gd name="T13" fmla="*/ 42 h 42"/>
                <a:gd name="T14" fmla="*/ 31 w 67"/>
                <a:gd name="T15" fmla="*/ 40 h 42"/>
                <a:gd name="T16" fmla="*/ 29 w 67"/>
                <a:gd name="T17" fmla="*/ 39 h 42"/>
                <a:gd name="T18" fmla="*/ 0 w 67"/>
                <a:gd name="T19" fmla="*/ 10 h 42"/>
                <a:gd name="T20" fmla="*/ 10 w 67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2">
                  <a:moveTo>
                    <a:pt x="10" y="0"/>
                  </a:moveTo>
                  <a:lnTo>
                    <a:pt x="34" y="23"/>
                  </a:lnTo>
                  <a:lnTo>
                    <a:pt x="58" y="0"/>
                  </a:lnTo>
                  <a:lnTo>
                    <a:pt x="67" y="10"/>
                  </a:lnTo>
                  <a:lnTo>
                    <a:pt x="38" y="39"/>
                  </a:lnTo>
                  <a:lnTo>
                    <a:pt x="37" y="40"/>
                  </a:lnTo>
                  <a:lnTo>
                    <a:pt x="34" y="42"/>
                  </a:lnTo>
                  <a:lnTo>
                    <a:pt x="31" y="40"/>
                  </a:lnTo>
                  <a:lnTo>
                    <a:pt x="29" y="39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78"/>
            <p:cNvSpPr>
              <a:spLocks noChangeArrowheads="1"/>
            </p:cNvSpPr>
            <p:nvPr/>
          </p:nvSpPr>
          <p:spPr bwMode="auto">
            <a:xfrm>
              <a:off x="3384168" y="3195638"/>
              <a:ext cx="114300" cy="2222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79"/>
            <p:cNvSpPr>
              <a:spLocks/>
            </p:cNvSpPr>
            <p:nvPr/>
          </p:nvSpPr>
          <p:spPr bwMode="auto">
            <a:xfrm>
              <a:off x="3373055" y="3151188"/>
              <a:ext cx="65088" cy="107950"/>
            </a:xfrm>
            <a:custGeom>
              <a:avLst/>
              <a:gdLst>
                <a:gd name="T0" fmla="*/ 31 w 41"/>
                <a:gd name="T1" fmla="*/ 0 h 68"/>
                <a:gd name="T2" fmla="*/ 41 w 41"/>
                <a:gd name="T3" fmla="*/ 11 h 68"/>
                <a:gd name="T4" fmla="*/ 17 w 41"/>
                <a:gd name="T5" fmla="*/ 34 h 68"/>
                <a:gd name="T6" fmla="*/ 41 w 41"/>
                <a:gd name="T7" fmla="*/ 58 h 68"/>
                <a:gd name="T8" fmla="*/ 31 w 41"/>
                <a:gd name="T9" fmla="*/ 68 h 68"/>
                <a:gd name="T10" fmla="*/ 3 w 41"/>
                <a:gd name="T11" fmla="*/ 39 h 68"/>
                <a:gd name="T12" fmla="*/ 0 w 41"/>
                <a:gd name="T13" fmla="*/ 37 h 68"/>
                <a:gd name="T14" fmla="*/ 0 w 41"/>
                <a:gd name="T15" fmla="*/ 34 h 68"/>
                <a:gd name="T16" fmla="*/ 0 w 41"/>
                <a:gd name="T17" fmla="*/ 32 h 68"/>
                <a:gd name="T18" fmla="*/ 3 w 41"/>
                <a:gd name="T19" fmla="*/ 29 h 68"/>
                <a:gd name="T20" fmla="*/ 31 w 41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68">
                  <a:moveTo>
                    <a:pt x="31" y="0"/>
                  </a:moveTo>
                  <a:lnTo>
                    <a:pt x="41" y="11"/>
                  </a:lnTo>
                  <a:lnTo>
                    <a:pt x="17" y="34"/>
                  </a:lnTo>
                  <a:lnTo>
                    <a:pt x="41" y="58"/>
                  </a:lnTo>
                  <a:lnTo>
                    <a:pt x="31" y="68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" y="2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80"/>
            <p:cNvSpPr>
              <a:spLocks noChangeArrowheads="1"/>
            </p:cNvSpPr>
            <p:nvPr/>
          </p:nvSpPr>
          <p:spPr bwMode="auto">
            <a:xfrm>
              <a:off x="2768218" y="3195638"/>
              <a:ext cx="114300" cy="2222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81"/>
            <p:cNvSpPr>
              <a:spLocks/>
            </p:cNvSpPr>
            <p:nvPr/>
          </p:nvSpPr>
          <p:spPr bwMode="auto">
            <a:xfrm>
              <a:off x="2828543" y="3151188"/>
              <a:ext cx="65088" cy="107950"/>
            </a:xfrm>
            <a:custGeom>
              <a:avLst/>
              <a:gdLst>
                <a:gd name="T0" fmla="*/ 9 w 41"/>
                <a:gd name="T1" fmla="*/ 0 h 68"/>
                <a:gd name="T2" fmla="*/ 38 w 41"/>
                <a:gd name="T3" fmla="*/ 29 h 68"/>
                <a:gd name="T4" fmla="*/ 41 w 41"/>
                <a:gd name="T5" fmla="*/ 32 h 68"/>
                <a:gd name="T6" fmla="*/ 41 w 41"/>
                <a:gd name="T7" fmla="*/ 34 h 68"/>
                <a:gd name="T8" fmla="*/ 41 w 41"/>
                <a:gd name="T9" fmla="*/ 37 h 68"/>
                <a:gd name="T10" fmla="*/ 38 w 41"/>
                <a:gd name="T11" fmla="*/ 39 h 68"/>
                <a:gd name="T12" fmla="*/ 9 w 41"/>
                <a:gd name="T13" fmla="*/ 68 h 68"/>
                <a:gd name="T14" fmla="*/ 0 w 41"/>
                <a:gd name="T15" fmla="*/ 58 h 68"/>
                <a:gd name="T16" fmla="*/ 24 w 41"/>
                <a:gd name="T17" fmla="*/ 34 h 68"/>
                <a:gd name="T18" fmla="*/ 0 w 41"/>
                <a:gd name="T19" fmla="*/ 11 h 68"/>
                <a:gd name="T20" fmla="*/ 9 w 41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68">
                  <a:moveTo>
                    <a:pt x="9" y="0"/>
                  </a:moveTo>
                  <a:lnTo>
                    <a:pt x="38" y="29"/>
                  </a:lnTo>
                  <a:lnTo>
                    <a:pt x="41" y="32"/>
                  </a:lnTo>
                  <a:lnTo>
                    <a:pt x="41" y="34"/>
                  </a:lnTo>
                  <a:lnTo>
                    <a:pt x="41" y="37"/>
                  </a:lnTo>
                  <a:lnTo>
                    <a:pt x="38" y="39"/>
                  </a:lnTo>
                  <a:lnTo>
                    <a:pt x="9" y="68"/>
                  </a:lnTo>
                  <a:lnTo>
                    <a:pt x="0" y="58"/>
                  </a:lnTo>
                  <a:lnTo>
                    <a:pt x="24" y="34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82"/>
            <p:cNvSpPr>
              <a:spLocks/>
            </p:cNvSpPr>
            <p:nvPr/>
          </p:nvSpPr>
          <p:spPr bwMode="auto">
            <a:xfrm>
              <a:off x="2861880" y="3379788"/>
              <a:ext cx="95250" cy="95250"/>
            </a:xfrm>
            <a:custGeom>
              <a:avLst/>
              <a:gdLst>
                <a:gd name="T0" fmla="*/ 51 w 60"/>
                <a:gd name="T1" fmla="*/ 0 h 60"/>
                <a:gd name="T2" fmla="*/ 60 w 60"/>
                <a:gd name="T3" fmla="*/ 11 h 60"/>
                <a:gd name="T4" fmla="*/ 10 w 60"/>
                <a:gd name="T5" fmla="*/ 60 h 60"/>
                <a:gd name="T6" fmla="*/ 0 w 60"/>
                <a:gd name="T7" fmla="*/ 51 h 60"/>
                <a:gd name="T8" fmla="*/ 51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1" y="0"/>
                  </a:moveTo>
                  <a:lnTo>
                    <a:pt x="60" y="11"/>
                  </a:lnTo>
                  <a:lnTo>
                    <a:pt x="10" y="60"/>
                  </a:lnTo>
                  <a:lnTo>
                    <a:pt x="0" y="5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83"/>
            <p:cNvSpPr>
              <a:spLocks/>
            </p:cNvSpPr>
            <p:nvPr/>
          </p:nvSpPr>
          <p:spPr bwMode="auto">
            <a:xfrm>
              <a:off x="2893630" y="3376613"/>
              <a:ext cx="68263" cy="69850"/>
            </a:xfrm>
            <a:custGeom>
              <a:avLst/>
              <a:gdLst>
                <a:gd name="T0" fmla="*/ 0 w 43"/>
                <a:gd name="T1" fmla="*/ 0 h 44"/>
                <a:gd name="T2" fmla="*/ 36 w 43"/>
                <a:gd name="T3" fmla="*/ 0 h 44"/>
                <a:gd name="T4" fmla="*/ 39 w 43"/>
                <a:gd name="T5" fmla="*/ 1 h 44"/>
                <a:gd name="T6" fmla="*/ 40 w 43"/>
                <a:gd name="T7" fmla="*/ 2 h 44"/>
                <a:gd name="T8" fmla="*/ 43 w 43"/>
                <a:gd name="T9" fmla="*/ 5 h 44"/>
                <a:gd name="T10" fmla="*/ 43 w 43"/>
                <a:gd name="T11" fmla="*/ 7 h 44"/>
                <a:gd name="T12" fmla="*/ 43 w 43"/>
                <a:gd name="T13" fmla="*/ 44 h 44"/>
                <a:gd name="T14" fmla="*/ 28 w 43"/>
                <a:gd name="T15" fmla="*/ 44 h 44"/>
                <a:gd name="T16" fmla="*/ 28 w 43"/>
                <a:gd name="T17" fmla="*/ 14 h 44"/>
                <a:gd name="T18" fmla="*/ 0 w 43"/>
                <a:gd name="T19" fmla="*/ 14 h 44"/>
                <a:gd name="T20" fmla="*/ 0 w 43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4">
                  <a:moveTo>
                    <a:pt x="0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3" y="7"/>
                  </a:lnTo>
                  <a:lnTo>
                    <a:pt x="43" y="44"/>
                  </a:lnTo>
                  <a:lnTo>
                    <a:pt x="28" y="44"/>
                  </a:lnTo>
                  <a:lnTo>
                    <a:pt x="28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84"/>
            <p:cNvSpPr>
              <a:spLocks/>
            </p:cNvSpPr>
            <p:nvPr/>
          </p:nvSpPr>
          <p:spPr bwMode="auto">
            <a:xfrm>
              <a:off x="3307968" y="2935288"/>
              <a:ext cx="96838" cy="95250"/>
            </a:xfrm>
            <a:custGeom>
              <a:avLst/>
              <a:gdLst>
                <a:gd name="T0" fmla="*/ 50 w 61"/>
                <a:gd name="T1" fmla="*/ 0 h 60"/>
                <a:gd name="T2" fmla="*/ 61 w 61"/>
                <a:gd name="T3" fmla="*/ 9 h 60"/>
                <a:gd name="T4" fmla="*/ 10 w 61"/>
                <a:gd name="T5" fmla="*/ 60 h 60"/>
                <a:gd name="T6" fmla="*/ 0 w 61"/>
                <a:gd name="T7" fmla="*/ 50 h 60"/>
                <a:gd name="T8" fmla="*/ 5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50" y="0"/>
                  </a:moveTo>
                  <a:lnTo>
                    <a:pt x="61" y="9"/>
                  </a:lnTo>
                  <a:lnTo>
                    <a:pt x="10" y="60"/>
                  </a:lnTo>
                  <a:lnTo>
                    <a:pt x="0" y="5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85"/>
            <p:cNvSpPr>
              <a:spLocks/>
            </p:cNvSpPr>
            <p:nvPr/>
          </p:nvSpPr>
          <p:spPr bwMode="auto">
            <a:xfrm>
              <a:off x="3304793" y="2967038"/>
              <a:ext cx="68263" cy="68263"/>
            </a:xfrm>
            <a:custGeom>
              <a:avLst/>
              <a:gdLst>
                <a:gd name="T0" fmla="*/ 0 w 43"/>
                <a:gd name="T1" fmla="*/ 0 h 43"/>
                <a:gd name="T2" fmla="*/ 14 w 43"/>
                <a:gd name="T3" fmla="*/ 0 h 43"/>
                <a:gd name="T4" fmla="*/ 14 w 43"/>
                <a:gd name="T5" fmla="*/ 28 h 43"/>
                <a:gd name="T6" fmla="*/ 43 w 43"/>
                <a:gd name="T7" fmla="*/ 28 h 43"/>
                <a:gd name="T8" fmla="*/ 43 w 43"/>
                <a:gd name="T9" fmla="*/ 43 h 43"/>
                <a:gd name="T10" fmla="*/ 8 w 43"/>
                <a:gd name="T11" fmla="*/ 43 h 43"/>
                <a:gd name="T12" fmla="*/ 4 w 43"/>
                <a:gd name="T13" fmla="*/ 42 h 43"/>
                <a:gd name="T14" fmla="*/ 2 w 43"/>
                <a:gd name="T15" fmla="*/ 40 h 43"/>
                <a:gd name="T16" fmla="*/ 0 w 43"/>
                <a:gd name="T17" fmla="*/ 38 h 43"/>
                <a:gd name="T18" fmla="*/ 0 w 43"/>
                <a:gd name="T19" fmla="*/ 35 h 43"/>
                <a:gd name="T20" fmla="*/ 0 w 43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0" y="0"/>
                  </a:moveTo>
                  <a:lnTo>
                    <a:pt x="14" y="0"/>
                  </a:lnTo>
                  <a:lnTo>
                    <a:pt x="14" y="28"/>
                  </a:lnTo>
                  <a:lnTo>
                    <a:pt x="43" y="28"/>
                  </a:lnTo>
                  <a:lnTo>
                    <a:pt x="43" y="43"/>
                  </a:lnTo>
                  <a:lnTo>
                    <a:pt x="8" y="43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86"/>
            <p:cNvSpPr>
              <a:spLocks/>
            </p:cNvSpPr>
            <p:nvPr/>
          </p:nvSpPr>
          <p:spPr bwMode="auto">
            <a:xfrm>
              <a:off x="3307968" y="3379788"/>
              <a:ext cx="96838" cy="95250"/>
            </a:xfrm>
            <a:custGeom>
              <a:avLst/>
              <a:gdLst>
                <a:gd name="T0" fmla="*/ 10 w 61"/>
                <a:gd name="T1" fmla="*/ 0 h 60"/>
                <a:gd name="T2" fmla="*/ 61 w 61"/>
                <a:gd name="T3" fmla="*/ 51 h 60"/>
                <a:gd name="T4" fmla="*/ 50 w 61"/>
                <a:gd name="T5" fmla="*/ 60 h 60"/>
                <a:gd name="T6" fmla="*/ 0 w 61"/>
                <a:gd name="T7" fmla="*/ 11 h 60"/>
                <a:gd name="T8" fmla="*/ 1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10" y="0"/>
                  </a:moveTo>
                  <a:lnTo>
                    <a:pt x="61" y="51"/>
                  </a:lnTo>
                  <a:lnTo>
                    <a:pt x="50" y="60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87"/>
            <p:cNvSpPr>
              <a:spLocks/>
            </p:cNvSpPr>
            <p:nvPr/>
          </p:nvSpPr>
          <p:spPr bwMode="auto">
            <a:xfrm>
              <a:off x="3304793" y="3376613"/>
              <a:ext cx="68263" cy="69850"/>
            </a:xfrm>
            <a:custGeom>
              <a:avLst/>
              <a:gdLst>
                <a:gd name="T0" fmla="*/ 8 w 43"/>
                <a:gd name="T1" fmla="*/ 0 h 44"/>
                <a:gd name="T2" fmla="*/ 43 w 43"/>
                <a:gd name="T3" fmla="*/ 0 h 44"/>
                <a:gd name="T4" fmla="*/ 43 w 43"/>
                <a:gd name="T5" fmla="*/ 14 h 44"/>
                <a:gd name="T6" fmla="*/ 14 w 43"/>
                <a:gd name="T7" fmla="*/ 14 h 44"/>
                <a:gd name="T8" fmla="*/ 14 w 43"/>
                <a:gd name="T9" fmla="*/ 44 h 44"/>
                <a:gd name="T10" fmla="*/ 0 w 43"/>
                <a:gd name="T11" fmla="*/ 44 h 44"/>
                <a:gd name="T12" fmla="*/ 0 w 43"/>
                <a:gd name="T13" fmla="*/ 7 h 44"/>
                <a:gd name="T14" fmla="*/ 0 w 43"/>
                <a:gd name="T15" fmla="*/ 5 h 44"/>
                <a:gd name="T16" fmla="*/ 2 w 43"/>
                <a:gd name="T17" fmla="*/ 2 h 44"/>
                <a:gd name="T18" fmla="*/ 4 w 43"/>
                <a:gd name="T19" fmla="*/ 1 h 44"/>
                <a:gd name="T20" fmla="*/ 8 w 43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4">
                  <a:moveTo>
                    <a:pt x="8" y="0"/>
                  </a:moveTo>
                  <a:lnTo>
                    <a:pt x="43" y="0"/>
                  </a:lnTo>
                  <a:lnTo>
                    <a:pt x="43" y="14"/>
                  </a:lnTo>
                  <a:lnTo>
                    <a:pt x="14" y="14"/>
                  </a:lnTo>
                  <a:lnTo>
                    <a:pt x="14" y="44"/>
                  </a:lnTo>
                  <a:lnTo>
                    <a:pt x="0" y="44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88"/>
            <p:cNvSpPr>
              <a:spLocks/>
            </p:cNvSpPr>
            <p:nvPr/>
          </p:nvSpPr>
          <p:spPr bwMode="auto">
            <a:xfrm>
              <a:off x="2861880" y="2935288"/>
              <a:ext cx="95250" cy="95250"/>
            </a:xfrm>
            <a:custGeom>
              <a:avLst/>
              <a:gdLst>
                <a:gd name="T0" fmla="*/ 10 w 60"/>
                <a:gd name="T1" fmla="*/ 0 h 60"/>
                <a:gd name="T2" fmla="*/ 60 w 60"/>
                <a:gd name="T3" fmla="*/ 50 h 60"/>
                <a:gd name="T4" fmla="*/ 51 w 60"/>
                <a:gd name="T5" fmla="*/ 60 h 60"/>
                <a:gd name="T6" fmla="*/ 0 w 60"/>
                <a:gd name="T7" fmla="*/ 9 h 60"/>
                <a:gd name="T8" fmla="*/ 1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10" y="0"/>
                  </a:moveTo>
                  <a:lnTo>
                    <a:pt x="60" y="50"/>
                  </a:lnTo>
                  <a:lnTo>
                    <a:pt x="51" y="60"/>
                  </a:ln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89"/>
            <p:cNvSpPr>
              <a:spLocks/>
            </p:cNvSpPr>
            <p:nvPr/>
          </p:nvSpPr>
          <p:spPr bwMode="auto">
            <a:xfrm>
              <a:off x="2893630" y="2967038"/>
              <a:ext cx="68263" cy="68263"/>
            </a:xfrm>
            <a:custGeom>
              <a:avLst/>
              <a:gdLst>
                <a:gd name="T0" fmla="*/ 28 w 43"/>
                <a:gd name="T1" fmla="*/ 0 h 43"/>
                <a:gd name="T2" fmla="*/ 43 w 43"/>
                <a:gd name="T3" fmla="*/ 0 h 43"/>
                <a:gd name="T4" fmla="*/ 43 w 43"/>
                <a:gd name="T5" fmla="*/ 35 h 43"/>
                <a:gd name="T6" fmla="*/ 43 w 43"/>
                <a:gd name="T7" fmla="*/ 38 h 43"/>
                <a:gd name="T8" fmla="*/ 40 w 43"/>
                <a:gd name="T9" fmla="*/ 40 h 43"/>
                <a:gd name="T10" fmla="*/ 39 w 43"/>
                <a:gd name="T11" fmla="*/ 42 h 43"/>
                <a:gd name="T12" fmla="*/ 36 w 43"/>
                <a:gd name="T13" fmla="*/ 43 h 43"/>
                <a:gd name="T14" fmla="*/ 0 w 43"/>
                <a:gd name="T15" fmla="*/ 43 h 43"/>
                <a:gd name="T16" fmla="*/ 0 w 43"/>
                <a:gd name="T17" fmla="*/ 28 h 43"/>
                <a:gd name="T18" fmla="*/ 28 w 43"/>
                <a:gd name="T19" fmla="*/ 28 h 43"/>
                <a:gd name="T20" fmla="*/ 28 w 43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28" y="0"/>
                  </a:moveTo>
                  <a:lnTo>
                    <a:pt x="43" y="0"/>
                  </a:lnTo>
                  <a:lnTo>
                    <a:pt x="43" y="35"/>
                  </a:lnTo>
                  <a:lnTo>
                    <a:pt x="43" y="38"/>
                  </a:lnTo>
                  <a:lnTo>
                    <a:pt x="40" y="40"/>
                  </a:lnTo>
                  <a:lnTo>
                    <a:pt x="39" y="42"/>
                  </a:lnTo>
                  <a:lnTo>
                    <a:pt x="36" y="43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28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6" name="Прямоугольник 50"/>
          <p:cNvSpPr/>
          <p:nvPr/>
        </p:nvSpPr>
        <p:spPr>
          <a:xfrm>
            <a:off x="1147884" y="1393734"/>
            <a:ext cx="53239" cy="5254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50"/>
          <p:cNvSpPr/>
          <p:nvPr/>
        </p:nvSpPr>
        <p:spPr>
          <a:xfrm>
            <a:off x="1147884" y="2160741"/>
            <a:ext cx="53239" cy="525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50"/>
          <p:cNvSpPr/>
          <p:nvPr/>
        </p:nvSpPr>
        <p:spPr>
          <a:xfrm>
            <a:off x="1147884" y="2927748"/>
            <a:ext cx="53239" cy="5254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50"/>
          <p:cNvSpPr/>
          <p:nvPr/>
        </p:nvSpPr>
        <p:spPr>
          <a:xfrm>
            <a:off x="1134276" y="3694754"/>
            <a:ext cx="53239" cy="525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50"/>
          <p:cNvSpPr/>
          <p:nvPr/>
        </p:nvSpPr>
        <p:spPr>
          <a:xfrm>
            <a:off x="4964073" y="1393734"/>
            <a:ext cx="53239" cy="5254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50"/>
          <p:cNvSpPr/>
          <p:nvPr/>
        </p:nvSpPr>
        <p:spPr>
          <a:xfrm>
            <a:off x="4964073" y="2160741"/>
            <a:ext cx="53239" cy="525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50"/>
          <p:cNvSpPr/>
          <p:nvPr/>
        </p:nvSpPr>
        <p:spPr>
          <a:xfrm>
            <a:off x="4964073" y="2927748"/>
            <a:ext cx="53239" cy="5254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50"/>
          <p:cNvSpPr/>
          <p:nvPr/>
        </p:nvSpPr>
        <p:spPr>
          <a:xfrm>
            <a:off x="4950465" y="3694754"/>
            <a:ext cx="53239" cy="525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35"/>
          <p:cNvSpPr/>
          <p:nvPr/>
        </p:nvSpPr>
        <p:spPr>
          <a:xfrm>
            <a:off x="884134" y="4725144"/>
            <a:ext cx="7849121" cy="18002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39"/>
          <p:cNvCxnSpPr/>
          <p:nvPr/>
        </p:nvCxnSpPr>
        <p:spPr>
          <a:xfrm>
            <a:off x="899592" y="5013176"/>
            <a:ext cx="0" cy="129600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2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4215706" y="980728"/>
            <a:ext cx="635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-90459" bIns="0" anchor="ctr">
            <a:spAutoFit/>
          </a:bodyPr>
          <a:lstStyle/>
          <a:p>
            <a:pPr algn="just">
              <a:buFontTx/>
              <a:buChar char="•"/>
            </a:pPr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бъект 2"/>
          <p:cNvSpPr>
            <a:spLocks noGrp="1"/>
          </p:cNvSpPr>
          <p:nvPr>
            <p:ph idx="1"/>
          </p:nvPr>
        </p:nvSpPr>
        <p:spPr>
          <a:xfrm>
            <a:off x="1475548" y="1458219"/>
            <a:ext cx="5976771" cy="456306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600"/>
              </a:spcAft>
              <a:buClr>
                <a:schemeClr val="tx2"/>
              </a:buClr>
              <a:buSzPct val="120000"/>
              <a:buNone/>
            </a:pPr>
            <a:r>
              <a:rPr lang="ru-RU" sz="2000" dirty="0" smtClean="0">
                <a:latin typeface="Tahoma" charset="0"/>
                <a:ea typeface="Tahoma" charset="0"/>
                <a:cs typeface="Tahoma" charset="0"/>
              </a:rPr>
              <a:t>Реализация программы «Бережливая медицина» возможна только если медперсонал вовлечён</a:t>
            </a:r>
          </a:p>
          <a:p>
            <a:pPr marL="0" indent="0">
              <a:spcBef>
                <a:spcPts val="0"/>
              </a:spcBef>
              <a:spcAft>
                <a:spcPts val="2600"/>
              </a:spcAft>
              <a:buClr>
                <a:schemeClr val="tx2"/>
              </a:buClr>
              <a:buSzPct val="120000"/>
              <a:buNone/>
            </a:pPr>
            <a:endParaRPr lang="ru-RU" sz="2000" dirty="0" smtClean="0">
              <a:latin typeface="Tahoma" charset="0"/>
              <a:ea typeface="Tahoma" charset="0"/>
              <a:cs typeface="Tahoma" charset="0"/>
            </a:endParaRPr>
          </a:p>
          <a:p>
            <a:pPr marL="0" indent="0">
              <a:spcBef>
                <a:spcPts val="0"/>
              </a:spcBef>
              <a:spcAft>
                <a:spcPts val="2600"/>
              </a:spcAft>
              <a:buClr>
                <a:schemeClr val="tx2"/>
              </a:buClr>
              <a:buSzPct val="120000"/>
              <a:buNone/>
            </a:pPr>
            <a:r>
              <a:rPr lang="ru-RU" sz="2000" dirty="0" err="1" smtClean="0">
                <a:latin typeface="Tahoma" charset="0"/>
                <a:ea typeface="Tahoma" charset="0"/>
                <a:cs typeface="Tahoma" charset="0"/>
              </a:rPr>
              <a:t>Вовлечённость</a:t>
            </a:r>
            <a:r>
              <a:rPr lang="ru-RU" sz="2000" dirty="0" smtClean="0">
                <a:latin typeface="Tahoma" charset="0"/>
                <a:ea typeface="Tahoma" charset="0"/>
                <a:cs typeface="Tahoma" charset="0"/>
              </a:rPr>
              <a:t> возможна только в случае бережного отношения к медицинским сотрудникам</a:t>
            </a:r>
          </a:p>
          <a:p>
            <a:pPr marL="0" indent="0">
              <a:spcBef>
                <a:spcPts val="0"/>
              </a:spcBef>
              <a:spcAft>
                <a:spcPts val="2600"/>
              </a:spcAft>
              <a:buClr>
                <a:schemeClr val="tx2"/>
              </a:buClr>
              <a:buSzPct val="120000"/>
              <a:buNone/>
            </a:pPr>
            <a:endParaRPr lang="ru-RU" sz="2000" dirty="0">
              <a:latin typeface="Tahoma" charset="0"/>
              <a:ea typeface="Tahoma" charset="0"/>
              <a:cs typeface="Tahoma" charset="0"/>
            </a:endParaRPr>
          </a:p>
          <a:p>
            <a:pPr marL="0" indent="0">
              <a:spcBef>
                <a:spcPts val="0"/>
              </a:spcBef>
              <a:spcAft>
                <a:spcPts val="2600"/>
              </a:spcAft>
              <a:buClr>
                <a:schemeClr val="tx2"/>
              </a:buClr>
              <a:buSzPct val="120000"/>
              <a:buNone/>
            </a:pPr>
            <a:r>
              <a:rPr lang="ru-RU" sz="2000" dirty="0" smtClean="0">
                <a:latin typeface="Tahoma" charset="0"/>
                <a:ea typeface="Tahoma" charset="0"/>
                <a:cs typeface="Tahoma" charset="0"/>
              </a:rPr>
              <a:t>Вовлечённость сотрудников можно измерить </a:t>
            </a:r>
            <a:br>
              <a:rPr lang="ru-RU" sz="2000" dirty="0" smtClean="0">
                <a:latin typeface="Tahoma" charset="0"/>
                <a:ea typeface="Tahoma" charset="0"/>
                <a:cs typeface="Tahoma" charset="0"/>
              </a:rPr>
            </a:br>
            <a:r>
              <a:rPr lang="ru-RU" sz="2000" dirty="0" smtClean="0">
                <a:latin typeface="Tahoma" charset="0"/>
                <a:ea typeface="Tahoma" charset="0"/>
                <a:cs typeface="Tahoma" charset="0"/>
              </a:rPr>
              <a:t>и повысить</a:t>
            </a:r>
            <a:endParaRPr lang="ru-RU" sz="20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39752" y="115019"/>
            <a:ext cx="6195788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БЕРЕЖЛИВАЯ МЕДИЦИНА –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БЕРЕЖНОЕ ОТНОШЕНИЕ К МЕДПЕРСОНАЛУ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Прямая соединительная линия 13"/>
          <p:cNvCxnSpPr/>
          <p:nvPr/>
        </p:nvCxnSpPr>
        <p:spPr>
          <a:xfrm>
            <a:off x="-1016" y="759760"/>
            <a:ext cx="266429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2339752" y="741574"/>
            <a:ext cx="619268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007"/>
            <a:ext cx="2125065" cy="586518"/>
          </a:xfrm>
          <a:prstGeom prst="rect">
            <a:avLst/>
          </a:prstGeom>
        </p:spPr>
      </p:pic>
      <p:cxnSp>
        <p:nvCxnSpPr>
          <p:cNvPr id="14" name="Прямая соединительная линия 15"/>
          <p:cNvCxnSpPr/>
          <p:nvPr/>
        </p:nvCxnSpPr>
        <p:spPr>
          <a:xfrm>
            <a:off x="8532812" y="741574"/>
            <a:ext cx="611188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51"/>
          <p:cNvSpPr/>
          <p:nvPr/>
        </p:nvSpPr>
        <p:spPr>
          <a:xfrm>
            <a:off x="8647375" y="210126"/>
            <a:ext cx="409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6" name="Прямая соединительная линия 49"/>
          <p:cNvCxnSpPr/>
          <p:nvPr/>
        </p:nvCxnSpPr>
        <p:spPr>
          <a:xfrm>
            <a:off x="642620" y="1239618"/>
            <a:ext cx="0" cy="5256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50"/>
          <p:cNvSpPr/>
          <p:nvPr/>
        </p:nvSpPr>
        <p:spPr>
          <a:xfrm>
            <a:off x="616001" y="1047340"/>
            <a:ext cx="53239" cy="525483"/>
          </a:xfrm>
          <a:prstGeom prst="rect">
            <a:avLst/>
          </a:prstGeom>
          <a:solidFill>
            <a:srgbClr val="BC3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6"/>
          <p:cNvGrpSpPr/>
          <p:nvPr/>
        </p:nvGrpSpPr>
        <p:grpSpPr>
          <a:xfrm>
            <a:off x="7129188" y="4920778"/>
            <a:ext cx="1336431" cy="1426145"/>
            <a:chOff x="7567551" y="2840037"/>
            <a:chExt cx="685800" cy="731838"/>
          </a:xfrm>
        </p:grpSpPr>
        <p:sp>
          <p:nvSpPr>
            <p:cNvPr id="19" name="Freeform 1516"/>
            <p:cNvSpPr>
              <a:spLocks noEditPoints="1"/>
            </p:cNvSpPr>
            <p:nvPr/>
          </p:nvSpPr>
          <p:spPr bwMode="auto">
            <a:xfrm>
              <a:off x="7842188" y="2840037"/>
              <a:ext cx="138113" cy="136525"/>
            </a:xfrm>
            <a:custGeom>
              <a:avLst/>
              <a:gdLst>
                <a:gd name="T0" fmla="*/ 43 w 87"/>
                <a:gd name="T1" fmla="*/ 14 h 86"/>
                <a:gd name="T2" fmla="*/ 32 w 87"/>
                <a:gd name="T3" fmla="*/ 17 h 86"/>
                <a:gd name="T4" fmla="*/ 22 w 87"/>
                <a:gd name="T5" fmla="*/ 22 h 86"/>
                <a:gd name="T6" fmla="*/ 17 w 87"/>
                <a:gd name="T7" fmla="*/ 31 h 86"/>
                <a:gd name="T8" fmla="*/ 15 w 87"/>
                <a:gd name="T9" fmla="*/ 43 h 86"/>
                <a:gd name="T10" fmla="*/ 17 w 87"/>
                <a:gd name="T11" fmla="*/ 55 h 86"/>
                <a:gd name="T12" fmla="*/ 22 w 87"/>
                <a:gd name="T13" fmla="*/ 64 h 86"/>
                <a:gd name="T14" fmla="*/ 32 w 87"/>
                <a:gd name="T15" fmla="*/ 69 h 86"/>
                <a:gd name="T16" fmla="*/ 43 w 87"/>
                <a:gd name="T17" fmla="*/ 72 h 86"/>
                <a:gd name="T18" fmla="*/ 55 w 87"/>
                <a:gd name="T19" fmla="*/ 69 h 86"/>
                <a:gd name="T20" fmla="*/ 64 w 87"/>
                <a:gd name="T21" fmla="*/ 64 h 86"/>
                <a:gd name="T22" fmla="*/ 70 w 87"/>
                <a:gd name="T23" fmla="*/ 55 h 86"/>
                <a:gd name="T24" fmla="*/ 72 w 87"/>
                <a:gd name="T25" fmla="*/ 43 h 86"/>
                <a:gd name="T26" fmla="*/ 70 w 87"/>
                <a:gd name="T27" fmla="*/ 31 h 86"/>
                <a:gd name="T28" fmla="*/ 64 w 87"/>
                <a:gd name="T29" fmla="*/ 22 h 86"/>
                <a:gd name="T30" fmla="*/ 55 w 87"/>
                <a:gd name="T31" fmla="*/ 17 h 86"/>
                <a:gd name="T32" fmla="*/ 43 w 87"/>
                <a:gd name="T33" fmla="*/ 14 h 86"/>
                <a:gd name="T34" fmla="*/ 43 w 87"/>
                <a:gd name="T35" fmla="*/ 0 h 86"/>
                <a:gd name="T36" fmla="*/ 60 w 87"/>
                <a:gd name="T37" fmla="*/ 4 h 86"/>
                <a:gd name="T38" fmla="*/ 74 w 87"/>
                <a:gd name="T39" fmla="*/ 13 h 86"/>
                <a:gd name="T40" fmla="*/ 83 w 87"/>
                <a:gd name="T41" fmla="*/ 26 h 86"/>
                <a:gd name="T42" fmla="*/ 87 w 87"/>
                <a:gd name="T43" fmla="*/ 43 h 86"/>
                <a:gd name="T44" fmla="*/ 83 w 87"/>
                <a:gd name="T45" fmla="*/ 60 h 86"/>
                <a:gd name="T46" fmla="*/ 74 w 87"/>
                <a:gd name="T47" fmla="*/ 73 h 86"/>
                <a:gd name="T48" fmla="*/ 60 w 87"/>
                <a:gd name="T49" fmla="*/ 82 h 86"/>
                <a:gd name="T50" fmla="*/ 43 w 87"/>
                <a:gd name="T51" fmla="*/ 86 h 86"/>
                <a:gd name="T52" fmla="*/ 26 w 87"/>
                <a:gd name="T53" fmla="*/ 82 h 86"/>
                <a:gd name="T54" fmla="*/ 13 w 87"/>
                <a:gd name="T55" fmla="*/ 73 h 86"/>
                <a:gd name="T56" fmla="*/ 4 w 87"/>
                <a:gd name="T57" fmla="*/ 60 h 86"/>
                <a:gd name="T58" fmla="*/ 0 w 87"/>
                <a:gd name="T59" fmla="*/ 43 h 86"/>
                <a:gd name="T60" fmla="*/ 4 w 87"/>
                <a:gd name="T61" fmla="*/ 26 h 86"/>
                <a:gd name="T62" fmla="*/ 13 w 87"/>
                <a:gd name="T63" fmla="*/ 13 h 86"/>
                <a:gd name="T64" fmla="*/ 26 w 87"/>
                <a:gd name="T65" fmla="*/ 4 h 86"/>
                <a:gd name="T66" fmla="*/ 43 w 87"/>
                <a:gd name="T6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86">
                  <a:moveTo>
                    <a:pt x="43" y="14"/>
                  </a:moveTo>
                  <a:lnTo>
                    <a:pt x="32" y="17"/>
                  </a:lnTo>
                  <a:lnTo>
                    <a:pt x="22" y="22"/>
                  </a:lnTo>
                  <a:lnTo>
                    <a:pt x="17" y="31"/>
                  </a:lnTo>
                  <a:lnTo>
                    <a:pt x="15" y="43"/>
                  </a:lnTo>
                  <a:lnTo>
                    <a:pt x="17" y="55"/>
                  </a:lnTo>
                  <a:lnTo>
                    <a:pt x="22" y="64"/>
                  </a:lnTo>
                  <a:lnTo>
                    <a:pt x="32" y="69"/>
                  </a:lnTo>
                  <a:lnTo>
                    <a:pt x="43" y="72"/>
                  </a:lnTo>
                  <a:lnTo>
                    <a:pt x="55" y="69"/>
                  </a:lnTo>
                  <a:lnTo>
                    <a:pt x="64" y="64"/>
                  </a:lnTo>
                  <a:lnTo>
                    <a:pt x="70" y="55"/>
                  </a:lnTo>
                  <a:lnTo>
                    <a:pt x="72" y="43"/>
                  </a:lnTo>
                  <a:lnTo>
                    <a:pt x="70" y="31"/>
                  </a:lnTo>
                  <a:lnTo>
                    <a:pt x="64" y="22"/>
                  </a:lnTo>
                  <a:lnTo>
                    <a:pt x="55" y="17"/>
                  </a:lnTo>
                  <a:lnTo>
                    <a:pt x="43" y="14"/>
                  </a:lnTo>
                  <a:close/>
                  <a:moveTo>
                    <a:pt x="43" y="0"/>
                  </a:moveTo>
                  <a:lnTo>
                    <a:pt x="60" y="4"/>
                  </a:lnTo>
                  <a:lnTo>
                    <a:pt x="74" y="13"/>
                  </a:lnTo>
                  <a:lnTo>
                    <a:pt x="83" y="26"/>
                  </a:lnTo>
                  <a:lnTo>
                    <a:pt x="87" y="43"/>
                  </a:lnTo>
                  <a:lnTo>
                    <a:pt x="83" y="60"/>
                  </a:lnTo>
                  <a:lnTo>
                    <a:pt x="74" y="73"/>
                  </a:lnTo>
                  <a:lnTo>
                    <a:pt x="60" y="82"/>
                  </a:lnTo>
                  <a:lnTo>
                    <a:pt x="43" y="86"/>
                  </a:lnTo>
                  <a:lnTo>
                    <a:pt x="26" y="82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lnTo>
                    <a:pt x="4" y="26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1517"/>
            <p:cNvSpPr>
              <a:spLocks noChangeArrowheads="1"/>
            </p:cNvSpPr>
            <p:nvPr/>
          </p:nvSpPr>
          <p:spPr bwMode="auto">
            <a:xfrm>
              <a:off x="8116826" y="3365499"/>
              <a:ext cx="22225" cy="20637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518"/>
            <p:cNvSpPr>
              <a:spLocks noEditPoints="1"/>
            </p:cNvSpPr>
            <p:nvPr/>
          </p:nvSpPr>
          <p:spPr bwMode="auto">
            <a:xfrm>
              <a:off x="8070788" y="2930524"/>
              <a:ext cx="114300" cy="114300"/>
            </a:xfrm>
            <a:custGeom>
              <a:avLst/>
              <a:gdLst>
                <a:gd name="T0" fmla="*/ 37 w 72"/>
                <a:gd name="T1" fmla="*/ 15 h 72"/>
                <a:gd name="T2" fmla="*/ 25 w 72"/>
                <a:gd name="T3" fmla="*/ 17 h 72"/>
                <a:gd name="T4" fmla="*/ 17 w 72"/>
                <a:gd name="T5" fmla="*/ 25 h 72"/>
                <a:gd name="T6" fmla="*/ 15 w 72"/>
                <a:gd name="T7" fmla="*/ 37 h 72"/>
                <a:gd name="T8" fmla="*/ 17 w 72"/>
                <a:gd name="T9" fmla="*/ 48 h 72"/>
                <a:gd name="T10" fmla="*/ 25 w 72"/>
                <a:gd name="T11" fmla="*/ 55 h 72"/>
                <a:gd name="T12" fmla="*/ 37 w 72"/>
                <a:gd name="T13" fmla="*/ 58 h 72"/>
                <a:gd name="T14" fmla="*/ 47 w 72"/>
                <a:gd name="T15" fmla="*/ 55 h 72"/>
                <a:gd name="T16" fmla="*/ 55 w 72"/>
                <a:gd name="T17" fmla="*/ 48 h 72"/>
                <a:gd name="T18" fmla="*/ 58 w 72"/>
                <a:gd name="T19" fmla="*/ 37 h 72"/>
                <a:gd name="T20" fmla="*/ 55 w 72"/>
                <a:gd name="T21" fmla="*/ 25 h 72"/>
                <a:gd name="T22" fmla="*/ 47 w 72"/>
                <a:gd name="T23" fmla="*/ 17 h 72"/>
                <a:gd name="T24" fmla="*/ 37 w 72"/>
                <a:gd name="T25" fmla="*/ 15 h 72"/>
                <a:gd name="T26" fmla="*/ 37 w 72"/>
                <a:gd name="T27" fmla="*/ 0 h 72"/>
                <a:gd name="T28" fmla="*/ 50 w 72"/>
                <a:gd name="T29" fmla="*/ 3 h 72"/>
                <a:gd name="T30" fmla="*/ 62 w 72"/>
                <a:gd name="T31" fmla="*/ 11 h 72"/>
                <a:gd name="T32" fmla="*/ 70 w 72"/>
                <a:gd name="T33" fmla="*/ 23 h 72"/>
                <a:gd name="T34" fmla="*/ 72 w 72"/>
                <a:gd name="T35" fmla="*/ 37 h 72"/>
                <a:gd name="T36" fmla="*/ 70 w 72"/>
                <a:gd name="T37" fmla="*/ 50 h 72"/>
                <a:gd name="T38" fmla="*/ 62 w 72"/>
                <a:gd name="T39" fmla="*/ 62 h 72"/>
                <a:gd name="T40" fmla="*/ 50 w 72"/>
                <a:gd name="T41" fmla="*/ 70 h 72"/>
                <a:gd name="T42" fmla="*/ 37 w 72"/>
                <a:gd name="T43" fmla="*/ 72 h 72"/>
                <a:gd name="T44" fmla="*/ 22 w 72"/>
                <a:gd name="T45" fmla="*/ 70 h 72"/>
                <a:gd name="T46" fmla="*/ 11 w 72"/>
                <a:gd name="T47" fmla="*/ 62 h 72"/>
                <a:gd name="T48" fmla="*/ 3 w 72"/>
                <a:gd name="T49" fmla="*/ 50 h 72"/>
                <a:gd name="T50" fmla="*/ 0 w 72"/>
                <a:gd name="T51" fmla="*/ 37 h 72"/>
                <a:gd name="T52" fmla="*/ 3 w 72"/>
                <a:gd name="T53" fmla="*/ 23 h 72"/>
                <a:gd name="T54" fmla="*/ 11 w 72"/>
                <a:gd name="T55" fmla="*/ 11 h 72"/>
                <a:gd name="T56" fmla="*/ 22 w 72"/>
                <a:gd name="T57" fmla="*/ 3 h 72"/>
                <a:gd name="T58" fmla="*/ 37 w 72"/>
                <a:gd name="T5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72">
                  <a:moveTo>
                    <a:pt x="37" y="15"/>
                  </a:moveTo>
                  <a:lnTo>
                    <a:pt x="25" y="17"/>
                  </a:lnTo>
                  <a:lnTo>
                    <a:pt x="17" y="25"/>
                  </a:lnTo>
                  <a:lnTo>
                    <a:pt x="15" y="37"/>
                  </a:lnTo>
                  <a:lnTo>
                    <a:pt x="17" y="48"/>
                  </a:lnTo>
                  <a:lnTo>
                    <a:pt x="25" y="55"/>
                  </a:lnTo>
                  <a:lnTo>
                    <a:pt x="37" y="58"/>
                  </a:lnTo>
                  <a:lnTo>
                    <a:pt x="47" y="55"/>
                  </a:lnTo>
                  <a:lnTo>
                    <a:pt x="55" y="48"/>
                  </a:lnTo>
                  <a:lnTo>
                    <a:pt x="58" y="37"/>
                  </a:lnTo>
                  <a:lnTo>
                    <a:pt x="55" y="25"/>
                  </a:lnTo>
                  <a:lnTo>
                    <a:pt x="47" y="17"/>
                  </a:lnTo>
                  <a:lnTo>
                    <a:pt x="37" y="15"/>
                  </a:lnTo>
                  <a:close/>
                  <a:moveTo>
                    <a:pt x="37" y="0"/>
                  </a:moveTo>
                  <a:lnTo>
                    <a:pt x="50" y="3"/>
                  </a:lnTo>
                  <a:lnTo>
                    <a:pt x="62" y="11"/>
                  </a:lnTo>
                  <a:lnTo>
                    <a:pt x="70" y="23"/>
                  </a:lnTo>
                  <a:lnTo>
                    <a:pt x="72" y="37"/>
                  </a:lnTo>
                  <a:lnTo>
                    <a:pt x="70" y="50"/>
                  </a:lnTo>
                  <a:lnTo>
                    <a:pt x="62" y="62"/>
                  </a:lnTo>
                  <a:lnTo>
                    <a:pt x="50" y="70"/>
                  </a:lnTo>
                  <a:lnTo>
                    <a:pt x="37" y="72"/>
                  </a:lnTo>
                  <a:lnTo>
                    <a:pt x="22" y="70"/>
                  </a:lnTo>
                  <a:lnTo>
                    <a:pt x="11" y="62"/>
                  </a:lnTo>
                  <a:lnTo>
                    <a:pt x="3" y="50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519"/>
            <p:cNvSpPr>
              <a:spLocks/>
            </p:cNvSpPr>
            <p:nvPr/>
          </p:nvSpPr>
          <p:spPr bwMode="auto">
            <a:xfrm>
              <a:off x="8024751" y="3319462"/>
              <a:ext cx="46038" cy="252413"/>
            </a:xfrm>
            <a:custGeom>
              <a:avLst/>
              <a:gdLst>
                <a:gd name="T0" fmla="*/ 0 w 29"/>
                <a:gd name="T1" fmla="*/ 0 h 159"/>
                <a:gd name="T2" fmla="*/ 29 w 29"/>
                <a:gd name="T3" fmla="*/ 0 h 159"/>
                <a:gd name="T4" fmla="*/ 29 w 29"/>
                <a:gd name="T5" fmla="*/ 159 h 159"/>
                <a:gd name="T6" fmla="*/ 15 w 29"/>
                <a:gd name="T7" fmla="*/ 159 h 159"/>
                <a:gd name="T8" fmla="*/ 15 w 29"/>
                <a:gd name="T9" fmla="*/ 15 h 159"/>
                <a:gd name="T10" fmla="*/ 0 w 29"/>
                <a:gd name="T11" fmla="*/ 15 h 159"/>
                <a:gd name="T12" fmla="*/ 0 w 29"/>
                <a:gd name="T1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59">
                  <a:moveTo>
                    <a:pt x="0" y="0"/>
                  </a:moveTo>
                  <a:lnTo>
                    <a:pt x="29" y="0"/>
                  </a:lnTo>
                  <a:lnTo>
                    <a:pt x="29" y="159"/>
                  </a:lnTo>
                  <a:lnTo>
                    <a:pt x="15" y="159"/>
                  </a:lnTo>
                  <a:lnTo>
                    <a:pt x="15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520"/>
            <p:cNvSpPr>
              <a:spLocks/>
            </p:cNvSpPr>
            <p:nvPr/>
          </p:nvSpPr>
          <p:spPr bwMode="auto">
            <a:xfrm>
              <a:off x="8070788" y="3068637"/>
              <a:ext cx="182563" cy="503238"/>
            </a:xfrm>
            <a:custGeom>
              <a:avLst/>
              <a:gdLst>
                <a:gd name="T0" fmla="*/ 0 w 115"/>
                <a:gd name="T1" fmla="*/ 0 h 317"/>
                <a:gd name="T2" fmla="*/ 72 w 115"/>
                <a:gd name="T3" fmla="*/ 0 h 317"/>
                <a:gd name="T4" fmla="*/ 89 w 115"/>
                <a:gd name="T5" fmla="*/ 4 h 317"/>
                <a:gd name="T6" fmla="*/ 102 w 115"/>
                <a:gd name="T7" fmla="*/ 13 h 317"/>
                <a:gd name="T8" fmla="*/ 111 w 115"/>
                <a:gd name="T9" fmla="*/ 26 h 317"/>
                <a:gd name="T10" fmla="*/ 115 w 115"/>
                <a:gd name="T11" fmla="*/ 43 h 317"/>
                <a:gd name="T12" fmla="*/ 115 w 115"/>
                <a:gd name="T13" fmla="*/ 173 h 317"/>
                <a:gd name="T14" fmla="*/ 87 w 115"/>
                <a:gd name="T15" fmla="*/ 173 h 317"/>
                <a:gd name="T16" fmla="*/ 87 w 115"/>
                <a:gd name="T17" fmla="*/ 317 h 317"/>
                <a:gd name="T18" fmla="*/ 72 w 115"/>
                <a:gd name="T19" fmla="*/ 317 h 317"/>
                <a:gd name="T20" fmla="*/ 72 w 115"/>
                <a:gd name="T21" fmla="*/ 158 h 317"/>
                <a:gd name="T22" fmla="*/ 101 w 115"/>
                <a:gd name="T23" fmla="*/ 158 h 317"/>
                <a:gd name="T24" fmla="*/ 101 w 115"/>
                <a:gd name="T25" fmla="*/ 43 h 317"/>
                <a:gd name="T26" fmla="*/ 98 w 115"/>
                <a:gd name="T27" fmla="*/ 31 h 317"/>
                <a:gd name="T28" fmla="*/ 93 w 115"/>
                <a:gd name="T29" fmla="*/ 22 h 317"/>
                <a:gd name="T30" fmla="*/ 84 w 115"/>
                <a:gd name="T31" fmla="*/ 17 h 317"/>
                <a:gd name="T32" fmla="*/ 72 w 115"/>
                <a:gd name="T33" fmla="*/ 14 h 317"/>
                <a:gd name="T34" fmla="*/ 0 w 115"/>
                <a:gd name="T35" fmla="*/ 14 h 317"/>
                <a:gd name="T36" fmla="*/ 0 w 115"/>
                <a:gd name="T37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317">
                  <a:moveTo>
                    <a:pt x="0" y="0"/>
                  </a:moveTo>
                  <a:lnTo>
                    <a:pt x="72" y="0"/>
                  </a:lnTo>
                  <a:lnTo>
                    <a:pt x="89" y="4"/>
                  </a:lnTo>
                  <a:lnTo>
                    <a:pt x="102" y="13"/>
                  </a:lnTo>
                  <a:lnTo>
                    <a:pt x="111" y="26"/>
                  </a:lnTo>
                  <a:lnTo>
                    <a:pt x="115" y="43"/>
                  </a:lnTo>
                  <a:lnTo>
                    <a:pt x="115" y="173"/>
                  </a:lnTo>
                  <a:lnTo>
                    <a:pt x="87" y="173"/>
                  </a:lnTo>
                  <a:lnTo>
                    <a:pt x="87" y="317"/>
                  </a:lnTo>
                  <a:lnTo>
                    <a:pt x="72" y="317"/>
                  </a:lnTo>
                  <a:lnTo>
                    <a:pt x="72" y="158"/>
                  </a:lnTo>
                  <a:lnTo>
                    <a:pt x="101" y="158"/>
                  </a:lnTo>
                  <a:lnTo>
                    <a:pt x="101" y="43"/>
                  </a:lnTo>
                  <a:lnTo>
                    <a:pt x="98" y="31"/>
                  </a:lnTo>
                  <a:lnTo>
                    <a:pt x="93" y="22"/>
                  </a:lnTo>
                  <a:lnTo>
                    <a:pt x="84" y="17"/>
                  </a:lnTo>
                  <a:lnTo>
                    <a:pt x="72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1521"/>
            <p:cNvSpPr>
              <a:spLocks noChangeArrowheads="1"/>
            </p:cNvSpPr>
            <p:nvPr/>
          </p:nvSpPr>
          <p:spPr bwMode="auto">
            <a:xfrm>
              <a:off x="8116826" y="3114674"/>
              <a:ext cx="22225" cy="2222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1522"/>
            <p:cNvSpPr>
              <a:spLocks noChangeArrowheads="1"/>
            </p:cNvSpPr>
            <p:nvPr/>
          </p:nvSpPr>
          <p:spPr bwMode="auto">
            <a:xfrm>
              <a:off x="7681851" y="3365499"/>
              <a:ext cx="23813" cy="20637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523"/>
            <p:cNvSpPr>
              <a:spLocks/>
            </p:cNvSpPr>
            <p:nvPr/>
          </p:nvSpPr>
          <p:spPr bwMode="auto">
            <a:xfrm>
              <a:off x="7751701" y="3319462"/>
              <a:ext cx="44450" cy="252413"/>
            </a:xfrm>
            <a:custGeom>
              <a:avLst/>
              <a:gdLst>
                <a:gd name="T0" fmla="*/ 0 w 28"/>
                <a:gd name="T1" fmla="*/ 0 h 159"/>
                <a:gd name="T2" fmla="*/ 28 w 28"/>
                <a:gd name="T3" fmla="*/ 0 h 159"/>
                <a:gd name="T4" fmla="*/ 28 w 28"/>
                <a:gd name="T5" fmla="*/ 15 h 159"/>
                <a:gd name="T6" fmla="*/ 14 w 28"/>
                <a:gd name="T7" fmla="*/ 15 h 159"/>
                <a:gd name="T8" fmla="*/ 14 w 28"/>
                <a:gd name="T9" fmla="*/ 159 h 159"/>
                <a:gd name="T10" fmla="*/ 0 w 28"/>
                <a:gd name="T11" fmla="*/ 159 h 159"/>
                <a:gd name="T12" fmla="*/ 0 w 28"/>
                <a:gd name="T1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59">
                  <a:moveTo>
                    <a:pt x="0" y="0"/>
                  </a:moveTo>
                  <a:lnTo>
                    <a:pt x="28" y="0"/>
                  </a:lnTo>
                  <a:lnTo>
                    <a:pt x="28" y="15"/>
                  </a:lnTo>
                  <a:lnTo>
                    <a:pt x="14" y="15"/>
                  </a:lnTo>
                  <a:lnTo>
                    <a:pt x="14" y="159"/>
                  </a:lnTo>
                  <a:lnTo>
                    <a:pt x="0" y="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524"/>
            <p:cNvSpPr>
              <a:spLocks/>
            </p:cNvSpPr>
            <p:nvPr/>
          </p:nvSpPr>
          <p:spPr bwMode="auto">
            <a:xfrm>
              <a:off x="7567551" y="3068637"/>
              <a:ext cx="184150" cy="503238"/>
            </a:xfrm>
            <a:custGeom>
              <a:avLst/>
              <a:gdLst>
                <a:gd name="T0" fmla="*/ 44 w 116"/>
                <a:gd name="T1" fmla="*/ 0 h 317"/>
                <a:gd name="T2" fmla="*/ 116 w 116"/>
                <a:gd name="T3" fmla="*/ 0 h 317"/>
                <a:gd name="T4" fmla="*/ 116 w 116"/>
                <a:gd name="T5" fmla="*/ 14 h 317"/>
                <a:gd name="T6" fmla="*/ 44 w 116"/>
                <a:gd name="T7" fmla="*/ 14 h 317"/>
                <a:gd name="T8" fmla="*/ 32 w 116"/>
                <a:gd name="T9" fmla="*/ 17 h 317"/>
                <a:gd name="T10" fmla="*/ 23 w 116"/>
                <a:gd name="T11" fmla="*/ 22 h 317"/>
                <a:gd name="T12" fmla="*/ 17 w 116"/>
                <a:gd name="T13" fmla="*/ 31 h 317"/>
                <a:gd name="T14" fmla="*/ 15 w 116"/>
                <a:gd name="T15" fmla="*/ 43 h 317"/>
                <a:gd name="T16" fmla="*/ 15 w 116"/>
                <a:gd name="T17" fmla="*/ 158 h 317"/>
                <a:gd name="T18" fmla="*/ 44 w 116"/>
                <a:gd name="T19" fmla="*/ 158 h 317"/>
                <a:gd name="T20" fmla="*/ 44 w 116"/>
                <a:gd name="T21" fmla="*/ 317 h 317"/>
                <a:gd name="T22" fmla="*/ 29 w 116"/>
                <a:gd name="T23" fmla="*/ 317 h 317"/>
                <a:gd name="T24" fmla="*/ 29 w 116"/>
                <a:gd name="T25" fmla="*/ 173 h 317"/>
                <a:gd name="T26" fmla="*/ 0 w 116"/>
                <a:gd name="T27" fmla="*/ 173 h 317"/>
                <a:gd name="T28" fmla="*/ 0 w 116"/>
                <a:gd name="T29" fmla="*/ 43 h 317"/>
                <a:gd name="T30" fmla="*/ 4 w 116"/>
                <a:gd name="T31" fmla="*/ 26 h 317"/>
                <a:gd name="T32" fmla="*/ 13 w 116"/>
                <a:gd name="T33" fmla="*/ 13 h 317"/>
                <a:gd name="T34" fmla="*/ 27 w 116"/>
                <a:gd name="T35" fmla="*/ 4 h 317"/>
                <a:gd name="T36" fmla="*/ 44 w 116"/>
                <a:gd name="T37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317">
                  <a:moveTo>
                    <a:pt x="44" y="0"/>
                  </a:moveTo>
                  <a:lnTo>
                    <a:pt x="116" y="0"/>
                  </a:lnTo>
                  <a:lnTo>
                    <a:pt x="116" y="14"/>
                  </a:lnTo>
                  <a:lnTo>
                    <a:pt x="44" y="14"/>
                  </a:lnTo>
                  <a:lnTo>
                    <a:pt x="32" y="17"/>
                  </a:lnTo>
                  <a:lnTo>
                    <a:pt x="23" y="22"/>
                  </a:lnTo>
                  <a:lnTo>
                    <a:pt x="17" y="31"/>
                  </a:lnTo>
                  <a:lnTo>
                    <a:pt x="15" y="43"/>
                  </a:lnTo>
                  <a:lnTo>
                    <a:pt x="15" y="158"/>
                  </a:lnTo>
                  <a:lnTo>
                    <a:pt x="44" y="158"/>
                  </a:lnTo>
                  <a:lnTo>
                    <a:pt x="44" y="317"/>
                  </a:lnTo>
                  <a:lnTo>
                    <a:pt x="29" y="317"/>
                  </a:lnTo>
                  <a:lnTo>
                    <a:pt x="29" y="173"/>
                  </a:lnTo>
                  <a:lnTo>
                    <a:pt x="0" y="173"/>
                  </a:lnTo>
                  <a:lnTo>
                    <a:pt x="0" y="43"/>
                  </a:lnTo>
                  <a:lnTo>
                    <a:pt x="4" y="26"/>
                  </a:lnTo>
                  <a:lnTo>
                    <a:pt x="13" y="13"/>
                  </a:lnTo>
                  <a:lnTo>
                    <a:pt x="27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1525"/>
            <p:cNvSpPr>
              <a:spLocks noChangeArrowheads="1"/>
            </p:cNvSpPr>
            <p:nvPr/>
          </p:nvSpPr>
          <p:spPr bwMode="auto">
            <a:xfrm>
              <a:off x="7681851" y="3114674"/>
              <a:ext cx="23813" cy="2222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526"/>
            <p:cNvSpPr>
              <a:spLocks noEditPoints="1"/>
            </p:cNvSpPr>
            <p:nvPr/>
          </p:nvSpPr>
          <p:spPr bwMode="auto">
            <a:xfrm>
              <a:off x="7637401" y="2930524"/>
              <a:ext cx="114300" cy="114300"/>
            </a:xfrm>
            <a:custGeom>
              <a:avLst/>
              <a:gdLst>
                <a:gd name="T0" fmla="*/ 35 w 72"/>
                <a:gd name="T1" fmla="*/ 15 h 72"/>
                <a:gd name="T2" fmla="*/ 24 w 72"/>
                <a:gd name="T3" fmla="*/ 17 h 72"/>
                <a:gd name="T4" fmla="*/ 17 w 72"/>
                <a:gd name="T5" fmla="*/ 25 h 72"/>
                <a:gd name="T6" fmla="*/ 14 w 72"/>
                <a:gd name="T7" fmla="*/ 37 h 72"/>
                <a:gd name="T8" fmla="*/ 17 w 72"/>
                <a:gd name="T9" fmla="*/ 48 h 72"/>
                <a:gd name="T10" fmla="*/ 24 w 72"/>
                <a:gd name="T11" fmla="*/ 55 h 72"/>
                <a:gd name="T12" fmla="*/ 35 w 72"/>
                <a:gd name="T13" fmla="*/ 58 h 72"/>
                <a:gd name="T14" fmla="*/ 47 w 72"/>
                <a:gd name="T15" fmla="*/ 55 h 72"/>
                <a:gd name="T16" fmla="*/ 55 w 72"/>
                <a:gd name="T17" fmla="*/ 48 h 72"/>
                <a:gd name="T18" fmla="*/ 57 w 72"/>
                <a:gd name="T19" fmla="*/ 37 h 72"/>
                <a:gd name="T20" fmla="*/ 55 w 72"/>
                <a:gd name="T21" fmla="*/ 25 h 72"/>
                <a:gd name="T22" fmla="*/ 47 w 72"/>
                <a:gd name="T23" fmla="*/ 17 h 72"/>
                <a:gd name="T24" fmla="*/ 35 w 72"/>
                <a:gd name="T25" fmla="*/ 15 h 72"/>
                <a:gd name="T26" fmla="*/ 35 w 72"/>
                <a:gd name="T27" fmla="*/ 0 h 72"/>
                <a:gd name="T28" fmla="*/ 49 w 72"/>
                <a:gd name="T29" fmla="*/ 3 h 72"/>
                <a:gd name="T30" fmla="*/ 61 w 72"/>
                <a:gd name="T31" fmla="*/ 11 h 72"/>
                <a:gd name="T32" fmla="*/ 69 w 72"/>
                <a:gd name="T33" fmla="*/ 23 h 72"/>
                <a:gd name="T34" fmla="*/ 72 w 72"/>
                <a:gd name="T35" fmla="*/ 37 h 72"/>
                <a:gd name="T36" fmla="*/ 69 w 72"/>
                <a:gd name="T37" fmla="*/ 50 h 72"/>
                <a:gd name="T38" fmla="*/ 61 w 72"/>
                <a:gd name="T39" fmla="*/ 62 h 72"/>
                <a:gd name="T40" fmla="*/ 49 w 72"/>
                <a:gd name="T41" fmla="*/ 70 h 72"/>
                <a:gd name="T42" fmla="*/ 35 w 72"/>
                <a:gd name="T43" fmla="*/ 72 h 72"/>
                <a:gd name="T44" fmla="*/ 22 w 72"/>
                <a:gd name="T45" fmla="*/ 70 h 72"/>
                <a:gd name="T46" fmla="*/ 10 w 72"/>
                <a:gd name="T47" fmla="*/ 62 h 72"/>
                <a:gd name="T48" fmla="*/ 2 w 72"/>
                <a:gd name="T49" fmla="*/ 50 h 72"/>
                <a:gd name="T50" fmla="*/ 0 w 72"/>
                <a:gd name="T51" fmla="*/ 37 h 72"/>
                <a:gd name="T52" fmla="*/ 2 w 72"/>
                <a:gd name="T53" fmla="*/ 23 h 72"/>
                <a:gd name="T54" fmla="*/ 10 w 72"/>
                <a:gd name="T55" fmla="*/ 11 h 72"/>
                <a:gd name="T56" fmla="*/ 22 w 72"/>
                <a:gd name="T57" fmla="*/ 3 h 72"/>
                <a:gd name="T58" fmla="*/ 35 w 72"/>
                <a:gd name="T5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72">
                  <a:moveTo>
                    <a:pt x="35" y="15"/>
                  </a:moveTo>
                  <a:lnTo>
                    <a:pt x="24" y="17"/>
                  </a:lnTo>
                  <a:lnTo>
                    <a:pt x="17" y="25"/>
                  </a:lnTo>
                  <a:lnTo>
                    <a:pt x="14" y="37"/>
                  </a:lnTo>
                  <a:lnTo>
                    <a:pt x="17" y="48"/>
                  </a:lnTo>
                  <a:lnTo>
                    <a:pt x="24" y="55"/>
                  </a:lnTo>
                  <a:lnTo>
                    <a:pt x="35" y="58"/>
                  </a:lnTo>
                  <a:lnTo>
                    <a:pt x="47" y="55"/>
                  </a:lnTo>
                  <a:lnTo>
                    <a:pt x="55" y="48"/>
                  </a:lnTo>
                  <a:lnTo>
                    <a:pt x="57" y="37"/>
                  </a:lnTo>
                  <a:lnTo>
                    <a:pt x="55" y="25"/>
                  </a:lnTo>
                  <a:lnTo>
                    <a:pt x="47" y="17"/>
                  </a:lnTo>
                  <a:lnTo>
                    <a:pt x="35" y="15"/>
                  </a:lnTo>
                  <a:close/>
                  <a:moveTo>
                    <a:pt x="35" y="0"/>
                  </a:moveTo>
                  <a:lnTo>
                    <a:pt x="49" y="3"/>
                  </a:lnTo>
                  <a:lnTo>
                    <a:pt x="61" y="11"/>
                  </a:lnTo>
                  <a:lnTo>
                    <a:pt x="69" y="23"/>
                  </a:lnTo>
                  <a:lnTo>
                    <a:pt x="72" y="37"/>
                  </a:lnTo>
                  <a:lnTo>
                    <a:pt x="69" y="50"/>
                  </a:lnTo>
                  <a:lnTo>
                    <a:pt x="61" y="62"/>
                  </a:lnTo>
                  <a:lnTo>
                    <a:pt x="49" y="70"/>
                  </a:lnTo>
                  <a:lnTo>
                    <a:pt x="35" y="72"/>
                  </a:lnTo>
                  <a:lnTo>
                    <a:pt x="22" y="70"/>
                  </a:lnTo>
                  <a:lnTo>
                    <a:pt x="10" y="62"/>
                  </a:lnTo>
                  <a:lnTo>
                    <a:pt x="2" y="50"/>
                  </a:lnTo>
                  <a:lnTo>
                    <a:pt x="0" y="37"/>
                  </a:lnTo>
                  <a:lnTo>
                    <a:pt x="2" y="23"/>
                  </a:lnTo>
                  <a:lnTo>
                    <a:pt x="10" y="11"/>
                  </a:lnTo>
                  <a:lnTo>
                    <a:pt x="22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527"/>
            <p:cNvSpPr>
              <a:spLocks/>
            </p:cNvSpPr>
            <p:nvPr/>
          </p:nvSpPr>
          <p:spPr bwMode="auto">
            <a:xfrm>
              <a:off x="7773926" y="3000374"/>
              <a:ext cx="274638" cy="571500"/>
            </a:xfrm>
            <a:custGeom>
              <a:avLst/>
              <a:gdLst>
                <a:gd name="T0" fmla="*/ 51 w 173"/>
                <a:gd name="T1" fmla="*/ 0 h 360"/>
                <a:gd name="T2" fmla="*/ 123 w 173"/>
                <a:gd name="T3" fmla="*/ 0 h 360"/>
                <a:gd name="T4" fmla="*/ 141 w 173"/>
                <a:gd name="T5" fmla="*/ 4 h 360"/>
                <a:gd name="T6" fmla="*/ 158 w 173"/>
                <a:gd name="T7" fmla="*/ 14 h 360"/>
                <a:gd name="T8" fmla="*/ 169 w 173"/>
                <a:gd name="T9" fmla="*/ 31 h 360"/>
                <a:gd name="T10" fmla="*/ 173 w 173"/>
                <a:gd name="T11" fmla="*/ 51 h 360"/>
                <a:gd name="T12" fmla="*/ 173 w 173"/>
                <a:gd name="T13" fmla="*/ 187 h 360"/>
                <a:gd name="T14" fmla="*/ 144 w 173"/>
                <a:gd name="T15" fmla="*/ 187 h 360"/>
                <a:gd name="T16" fmla="*/ 144 w 173"/>
                <a:gd name="T17" fmla="*/ 360 h 360"/>
                <a:gd name="T18" fmla="*/ 130 w 173"/>
                <a:gd name="T19" fmla="*/ 360 h 360"/>
                <a:gd name="T20" fmla="*/ 130 w 173"/>
                <a:gd name="T21" fmla="*/ 172 h 360"/>
                <a:gd name="T22" fmla="*/ 158 w 173"/>
                <a:gd name="T23" fmla="*/ 172 h 360"/>
                <a:gd name="T24" fmla="*/ 158 w 173"/>
                <a:gd name="T25" fmla="*/ 51 h 360"/>
                <a:gd name="T26" fmla="*/ 156 w 173"/>
                <a:gd name="T27" fmla="*/ 36 h 360"/>
                <a:gd name="T28" fmla="*/ 148 w 173"/>
                <a:gd name="T29" fmla="*/ 24 h 360"/>
                <a:gd name="T30" fmla="*/ 136 w 173"/>
                <a:gd name="T31" fmla="*/ 17 h 360"/>
                <a:gd name="T32" fmla="*/ 123 w 173"/>
                <a:gd name="T33" fmla="*/ 14 h 360"/>
                <a:gd name="T34" fmla="*/ 51 w 173"/>
                <a:gd name="T35" fmla="*/ 14 h 360"/>
                <a:gd name="T36" fmla="*/ 37 w 173"/>
                <a:gd name="T37" fmla="*/ 17 h 360"/>
                <a:gd name="T38" fmla="*/ 25 w 173"/>
                <a:gd name="T39" fmla="*/ 24 h 360"/>
                <a:gd name="T40" fmla="*/ 17 w 173"/>
                <a:gd name="T41" fmla="*/ 36 h 360"/>
                <a:gd name="T42" fmla="*/ 14 w 173"/>
                <a:gd name="T43" fmla="*/ 51 h 360"/>
                <a:gd name="T44" fmla="*/ 14 w 173"/>
                <a:gd name="T45" fmla="*/ 172 h 360"/>
                <a:gd name="T46" fmla="*/ 43 w 173"/>
                <a:gd name="T47" fmla="*/ 172 h 360"/>
                <a:gd name="T48" fmla="*/ 43 w 173"/>
                <a:gd name="T49" fmla="*/ 360 h 360"/>
                <a:gd name="T50" fmla="*/ 29 w 173"/>
                <a:gd name="T51" fmla="*/ 360 h 360"/>
                <a:gd name="T52" fmla="*/ 29 w 173"/>
                <a:gd name="T53" fmla="*/ 187 h 360"/>
                <a:gd name="T54" fmla="*/ 0 w 173"/>
                <a:gd name="T55" fmla="*/ 187 h 360"/>
                <a:gd name="T56" fmla="*/ 0 w 173"/>
                <a:gd name="T57" fmla="*/ 51 h 360"/>
                <a:gd name="T58" fmla="*/ 4 w 173"/>
                <a:gd name="T59" fmla="*/ 31 h 360"/>
                <a:gd name="T60" fmla="*/ 14 w 173"/>
                <a:gd name="T61" fmla="*/ 14 h 360"/>
                <a:gd name="T62" fmla="*/ 31 w 173"/>
                <a:gd name="T63" fmla="*/ 4 h 360"/>
                <a:gd name="T64" fmla="*/ 51 w 173"/>
                <a:gd name="T6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3" h="360">
                  <a:moveTo>
                    <a:pt x="51" y="0"/>
                  </a:moveTo>
                  <a:lnTo>
                    <a:pt x="123" y="0"/>
                  </a:lnTo>
                  <a:lnTo>
                    <a:pt x="141" y="4"/>
                  </a:lnTo>
                  <a:lnTo>
                    <a:pt x="158" y="14"/>
                  </a:lnTo>
                  <a:lnTo>
                    <a:pt x="169" y="31"/>
                  </a:lnTo>
                  <a:lnTo>
                    <a:pt x="173" y="51"/>
                  </a:lnTo>
                  <a:lnTo>
                    <a:pt x="173" y="187"/>
                  </a:lnTo>
                  <a:lnTo>
                    <a:pt x="144" y="187"/>
                  </a:lnTo>
                  <a:lnTo>
                    <a:pt x="144" y="360"/>
                  </a:lnTo>
                  <a:lnTo>
                    <a:pt x="130" y="360"/>
                  </a:lnTo>
                  <a:lnTo>
                    <a:pt x="130" y="172"/>
                  </a:lnTo>
                  <a:lnTo>
                    <a:pt x="158" y="172"/>
                  </a:lnTo>
                  <a:lnTo>
                    <a:pt x="158" y="51"/>
                  </a:lnTo>
                  <a:lnTo>
                    <a:pt x="156" y="36"/>
                  </a:lnTo>
                  <a:lnTo>
                    <a:pt x="148" y="24"/>
                  </a:lnTo>
                  <a:lnTo>
                    <a:pt x="136" y="17"/>
                  </a:lnTo>
                  <a:lnTo>
                    <a:pt x="123" y="14"/>
                  </a:lnTo>
                  <a:lnTo>
                    <a:pt x="51" y="14"/>
                  </a:lnTo>
                  <a:lnTo>
                    <a:pt x="37" y="17"/>
                  </a:lnTo>
                  <a:lnTo>
                    <a:pt x="25" y="24"/>
                  </a:lnTo>
                  <a:lnTo>
                    <a:pt x="17" y="36"/>
                  </a:lnTo>
                  <a:lnTo>
                    <a:pt x="14" y="51"/>
                  </a:lnTo>
                  <a:lnTo>
                    <a:pt x="14" y="172"/>
                  </a:lnTo>
                  <a:lnTo>
                    <a:pt x="43" y="172"/>
                  </a:lnTo>
                  <a:lnTo>
                    <a:pt x="43" y="360"/>
                  </a:lnTo>
                  <a:lnTo>
                    <a:pt x="29" y="360"/>
                  </a:lnTo>
                  <a:lnTo>
                    <a:pt x="29" y="187"/>
                  </a:lnTo>
                  <a:lnTo>
                    <a:pt x="0" y="187"/>
                  </a:lnTo>
                  <a:lnTo>
                    <a:pt x="0" y="51"/>
                  </a:lnTo>
                  <a:lnTo>
                    <a:pt x="4" y="31"/>
                  </a:lnTo>
                  <a:lnTo>
                    <a:pt x="14" y="14"/>
                  </a:lnTo>
                  <a:lnTo>
                    <a:pt x="31" y="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1528"/>
            <p:cNvSpPr>
              <a:spLocks noChangeArrowheads="1"/>
            </p:cNvSpPr>
            <p:nvPr/>
          </p:nvSpPr>
          <p:spPr bwMode="auto">
            <a:xfrm>
              <a:off x="7900926" y="3319462"/>
              <a:ext cx="22225" cy="25241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529"/>
            <p:cNvSpPr>
              <a:spLocks/>
            </p:cNvSpPr>
            <p:nvPr/>
          </p:nvSpPr>
          <p:spPr bwMode="auto">
            <a:xfrm>
              <a:off x="7842188" y="2989262"/>
              <a:ext cx="138113" cy="114300"/>
            </a:xfrm>
            <a:custGeom>
              <a:avLst/>
              <a:gdLst>
                <a:gd name="T0" fmla="*/ 0 w 87"/>
                <a:gd name="T1" fmla="*/ 0 h 72"/>
                <a:gd name="T2" fmla="*/ 15 w 87"/>
                <a:gd name="T3" fmla="*/ 0 h 72"/>
                <a:gd name="T4" fmla="*/ 15 w 87"/>
                <a:gd name="T5" fmla="*/ 25 h 72"/>
                <a:gd name="T6" fmla="*/ 43 w 87"/>
                <a:gd name="T7" fmla="*/ 54 h 72"/>
                <a:gd name="T8" fmla="*/ 72 w 87"/>
                <a:gd name="T9" fmla="*/ 25 h 72"/>
                <a:gd name="T10" fmla="*/ 72 w 87"/>
                <a:gd name="T11" fmla="*/ 0 h 72"/>
                <a:gd name="T12" fmla="*/ 87 w 87"/>
                <a:gd name="T13" fmla="*/ 0 h 72"/>
                <a:gd name="T14" fmla="*/ 87 w 87"/>
                <a:gd name="T15" fmla="*/ 29 h 72"/>
                <a:gd name="T16" fmla="*/ 87 w 87"/>
                <a:gd name="T17" fmla="*/ 31 h 72"/>
                <a:gd name="T18" fmla="*/ 84 w 87"/>
                <a:gd name="T19" fmla="*/ 33 h 72"/>
                <a:gd name="T20" fmla="*/ 49 w 87"/>
                <a:gd name="T21" fmla="*/ 69 h 72"/>
                <a:gd name="T22" fmla="*/ 46 w 87"/>
                <a:gd name="T23" fmla="*/ 71 h 72"/>
                <a:gd name="T24" fmla="*/ 43 w 87"/>
                <a:gd name="T25" fmla="*/ 72 h 72"/>
                <a:gd name="T26" fmla="*/ 41 w 87"/>
                <a:gd name="T27" fmla="*/ 71 h 72"/>
                <a:gd name="T28" fmla="*/ 38 w 87"/>
                <a:gd name="T29" fmla="*/ 69 h 72"/>
                <a:gd name="T30" fmla="*/ 3 w 87"/>
                <a:gd name="T31" fmla="*/ 33 h 72"/>
                <a:gd name="T32" fmla="*/ 0 w 87"/>
                <a:gd name="T33" fmla="*/ 31 h 72"/>
                <a:gd name="T34" fmla="*/ 0 w 87"/>
                <a:gd name="T35" fmla="*/ 29 h 72"/>
                <a:gd name="T36" fmla="*/ 0 w 87"/>
                <a:gd name="T3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72">
                  <a:moveTo>
                    <a:pt x="0" y="0"/>
                  </a:moveTo>
                  <a:lnTo>
                    <a:pt x="15" y="0"/>
                  </a:lnTo>
                  <a:lnTo>
                    <a:pt x="15" y="25"/>
                  </a:lnTo>
                  <a:lnTo>
                    <a:pt x="43" y="54"/>
                  </a:lnTo>
                  <a:lnTo>
                    <a:pt x="72" y="25"/>
                  </a:lnTo>
                  <a:lnTo>
                    <a:pt x="72" y="0"/>
                  </a:lnTo>
                  <a:lnTo>
                    <a:pt x="87" y="0"/>
                  </a:lnTo>
                  <a:lnTo>
                    <a:pt x="87" y="29"/>
                  </a:lnTo>
                  <a:lnTo>
                    <a:pt x="87" y="31"/>
                  </a:lnTo>
                  <a:lnTo>
                    <a:pt x="84" y="33"/>
                  </a:lnTo>
                  <a:lnTo>
                    <a:pt x="49" y="69"/>
                  </a:lnTo>
                  <a:lnTo>
                    <a:pt x="46" y="71"/>
                  </a:lnTo>
                  <a:lnTo>
                    <a:pt x="43" y="72"/>
                  </a:lnTo>
                  <a:lnTo>
                    <a:pt x="41" y="71"/>
                  </a:lnTo>
                  <a:lnTo>
                    <a:pt x="38" y="69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1530"/>
            <p:cNvSpPr>
              <a:spLocks noChangeArrowheads="1"/>
            </p:cNvSpPr>
            <p:nvPr/>
          </p:nvSpPr>
          <p:spPr bwMode="auto">
            <a:xfrm>
              <a:off x="7900926" y="3090862"/>
              <a:ext cx="22225" cy="8096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531"/>
            <p:cNvSpPr>
              <a:spLocks/>
            </p:cNvSpPr>
            <p:nvPr/>
          </p:nvSpPr>
          <p:spPr bwMode="auto">
            <a:xfrm>
              <a:off x="7888226" y="3149599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8 w 29"/>
                <a:gd name="T3" fmla="*/ 0 h 29"/>
                <a:gd name="T4" fmla="*/ 22 w 29"/>
                <a:gd name="T5" fmla="*/ 2 h 29"/>
                <a:gd name="T6" fmla="*/ 26 w 29"/>
                <a:gd name="T7" fmla="*/ 5 h 29"/>
                <a:gd name="T8" fmla="*/ 27 w 29"/>
                <a:gd name="T9" fmla="*/ 9 h 29"/>
                <a:gd name="T10" fmla="*/ 29 w 29"/>
                <a:gd name="T11" fmla="*/ 14 h 29"/>
                <a:gd name="T12" fmla="*/ 27 w 29"/>
                <a:gd name="T13" fmla="*/ 18 h 29"/>
                <a:gd name="T14" fmla="*/ 26 w 29"/>
                <a:gd name="T15" fmla="*/ 22 h 29"/>
                <a:gd name="T16" fmla="*/ 22 w 29"/>
                <a:gd name="T17" fmla="*/ 25 h 29"/>
                <a:gd name="T18" fmla="*/ 18 w 29"/>
                <a:gd name="T19" fmla="*/ 27 h 29"/>
                <a:gd name="T20" fmla="*/ 14 w 29"/>
                <a:gd name="T21" fmla="*/ 29 h 29"/>
                <a:gd name="T22" fmla="*/ 10 w 29"/>
                <a:gd name="T23" fmla="*/ 27 h 29"/>
                <a:gd name="T24" fmla="*/ 7 w 29"/>
                <a:gd name="T25" fmla="*/ 25 h 29"/>
                <a:gd name="T26" fmla="*/ 3 w 29"/>
                <a:gd name="T27" fmla="*/ 22 h 29"/>
                <a:gd name="T28" fmla="*/ 1 w 29"/>
                <a:gd name="T29" fmla="*/ 18 h 29"/>
                <a:gd name="T30" fmla="*/ 0 w 29"/>
                <a:gd name="T31" fmla="*/ 14 h 29"/>
                <a:gd name="T32" fmla="*/ 1 w 29"/>
                <a:gd name="T33" fmla="*/ 9 h 29"/>
                <a:gd name="T34" fmla="*/ 3 w 29"/>
                <a:gd name="T35" fmla="*/ 5 h 29"/>
                <a:gd name="T36" fmla="*/ 7 w 29"/>
                <a:gd name="T37" fmla="*/ 2 h 29"/>
                <a:gd name="T38" fmla="*/ 10 w 29"/>
                <a:gd name="T39" fmla="*/ 0 h 29"/>
                <a:gd name="T40" fmla="*/ 14 w 29"/>
                <a:gd name="T4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27" y="9"/>
                  </a:lnTo>
                  <a:lnTo>
                    <a:pt x="29" y="14"/>
                  </a:lnTo>
                  <a:lnTo>
                    <a:pt x="27" y="18"/>
                  </a:lnTo>
                  <a:lnTo>
                    <a:pt x="26" y="22"/>
                  </a:lnTo>
                  <a:lnTo>
                    <a:pt x="22" y="25"/>
                  </a:lnTo>
                  <a:lnTo>
                    <a:pt x="18" y="27"/>
                  </a:lnTo>
                  <a:lnTo>
                    <a:pt x="14" y="29"/>
                  </a:lnTo>
                  <a:lnTo>
                    <a:pt x="10" y="27"/>
                  </a:lnTo>
                  <a:lnTo>
                    <a:pt x="7" y="25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39" name="Прямая соединительная линия 39"/>
          <p:cNvCxnSpPr/>
          <p:nvPr/>
        </p:nvCxnSpPr>
        <p:spPr>
          <a:xfrm>
            <a:off x="1131074" y="1361479"/>
            <a:ext cx="0" cy="129600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39"/>
          <p:cNvCxnSpPr/>
          <p:nvPr/>
        </p:nvCxnSpPr>
        <p:spPr>
          <a:xfrm>
            <a:off x="1131074" y="3152507"/>
            <a:ext cx="0" cy="129600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39"/>
          <p:cNvCxnSpPr/>
          <p:nvPr/>
        </p:nvCxnSpPr>
        <p:spPr>
          <a:xfrm>
            <a:off x="1131073" y="4943535"/>
            <a:ext cx="0" cy="129600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9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97839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</a:t>
            </a:r>
            <a:r>
              <a:rPr lang="en-US" sz="2800" dirty="0" smtClean="0"/>
              <a:t> </a:t>
            </a:r>
            <a:r>
              <a:rPr lang="ru-RU" sz="2800" dirty="0" smtClean="0"/>
              <a:t>Устранить потери в медицине . К </a:t>
            </a:r>
            <a:r>
              <a:rPr lang="ru-RU" sz="2800" dirty="0"/>
              <a:t>потерям можно отнести все процедуры, которые не несут прямой пользы для пациента.</a:t>
            </a:r>
          </a:p>
          <a:p>
            <a:r>
              <a:rPr lang="ru-RU" sz="2800" dirty="0"/>
              <a:t>2.	Чтобы оптимизировать работу отделения, сначала необходимо проанализировать текущее состояние процессов.</a:t>
            </a:r>
          </a:p>
          <a:p>
            <a:r>
              <a:rPr lang="ru-RU" sz="2800" dirty="0"/>
              <a:t>3.	Для того чтобы устранить или минимизировать потери, нужно определить на каких этапах они происходят.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40466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Задачи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574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9" t="16000" r="26582" b="5094"/>
          <a:stretch/>
        </p:blipFill>
        <p:spPr bwMode="auto">
          <a:xfrm>
            <a:off x="539552" y="-22870"/>
            <a:ext cx="8136904" cy="676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72405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Поток создания ценности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253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7" t="8644" r="15518" b="10253"/>
          <a:stretch/>
        </p:blipFill>
        <p:spPr bwMode="auto">
          <a:xfrm>
            <a:off x="31454" y="188640"/>
            <a:ext cx="9112545" cy="654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5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86" y="0"/>
            <a:ext cx="9328723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6206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42723A"/>
                </a:solidFill>
              </a:rPr>
              <a:t>сэйри</a:t>
            </a:r>
            <a:endParaRPr lang="ru-RU" dirty="0">
              <a:solidFill>
                <a:srgbClr val="42723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620688"/>
            <a:ext cx="855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42723A"/>
                </a:solidFill>
              </a:rPr>
              <a:t>сэйтон</a:t>
            </a:r>
            <a:endParaRPr lang="ru-RU" dirty="0">
              <a:solidFill>
                <a:srgbClr val="42723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24328" y="612864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42723A"/>
                </a:solidFill>
              </a:rPr>
              <a:t>сэйсо</a:t>
            </a:r>
            <a:endParaRPr lang="ru-RU" dirty="0">
              <a:solidFill>
                <a:srgbClr val="42723A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3491716"/>
            <a:ext cx="947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42723A"/>
                </a:solidFill>
              </a:rPr>
              <a:t>сэйкэцу</a:t>
            </a:r>
            <a:endParaRPr lang="ru-RU" dirty="0">
              <a:solidFill>
                <a:srgbClr val="42723A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9737" y="3447055"/>
            <a:ext cx="844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42723A"/>
                </a:solidFill>
              </a:rPr>
              <a:t>сицукэ</a:t>
            </a:r>
            <a:endParaRPr lang="ru-RU" dirty="0">
              <a:solidFill>
                <a:srgbClr val="4272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231a85c2f27ed4b9bb98c69287580b573efc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704</Words>
  <Application>Microsoft Office PowerPoint</Application>
  <PresentationFormat>Экран (4:3)</PresentationFormat>
  <Paragraphs>108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Фабрика процессов</dc:title>
  <dc:creator>Пашина Ирина Владимировна</dc:creator>
  <cp:lastModifiedBy>Пользователь Windows</cp:lastModifiedBy>
  <cp:revision>95</cp:revision>
  <cp:lastPrinted>2017-12-20T07:54:11Z</cp:lastPrinted>
  <dcterms:created xsi:type="dcterms:W3CDTF">2017-04-27T05:32:14Z</dcterms:created>
  <dcterms:modified xsi:type="dcterms:W3CDTF">2018-04-24T06:45:43Z</dcterms:modified>
</cp:coreProperties>
</file>