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08" r:id="rId3"/>
    <p:sldId id="410" r:id="rId4"/>
    <p:sldId id="412" r:id="rId5"/>
    <p:sldId id="414" r:id="rId6"/>
    <p:sldId id="416" r:id="rId7"/>
    <p:sldId id="415" r:id="rId8"/>
    <p:sldId id="276" r:id="rId9"/>
  </p:sldIdLst>
  <p:sldSz cx="9144000" cy="6858000" type="screen4x3"/>
  <p:notesSz cx="6761163" cy="9942513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0D9"/>
    <a:srgbClr val="CCFFCC"/>
    <a:srgbClr val="0000FF"/>
    <a:srgbClr val="0000CC"/>
    <a:srgbClr val="FDDFFE"/>
    <a:srgbClr val="FF6699"/>
    <a:srgbClr val="32B41C"/>
    <a:srgbClr val="CCFF99"/>
    <a:srgbClr val="FF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0" autoAdjust="0"/>
    <p:restoredTop sz="95807" autoAdjust="0"/>
  </p:normalViewPr>
  <p:slideViewPr>
    <p:cSldViewPr>
      <p:cViewPr>
        <p:scale>
          <a:sx n="76" d="100"/>
          <a:sy n="76" d="100"/>
        </p:scale>
        <p:origin x="-2562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98321646-C8D0-49FF-8A7F-55EB7C0480E7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747AE5D7-B56F-437A-8D9B-1253D7F38A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30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4B398CB3-526C-4EA2-820E-3989B7DB01A9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0992" tIns="45496" rIns="90992" bIns="454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ADE8AF69-1A6D-4DC0-8F7E-0222AF160C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8AF69-1A6D-4DC0-8F7E-0222AF160C4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47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8AF69-1A6D-4DC0-8F7E-0222AF160C4A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36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8AF69-1A6D-4DC0-8F7E-0222AF160C4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1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854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36435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8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0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5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66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75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2573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0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8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10.10.16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Ученый Совет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0B9A-ABCF-4F59-9B00-6072642715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95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230" y="1916832"/>
            <a:ext cx="9145004" cy="163869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СОВЕРШЕНСТВОВАНИЕ МЕХАНИЗМОВ ВНУТРЕННЕЙ НЕЗАВИСИМОЙ ОЦЕНКИ КАЧЕСТВА ОБРАЗОВАНИЯ В ДЕЯТЕЛЬНОСТИ УНИВЕРСИТЕТА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3217" y="4866782"/>
            <a:ext cx="8458200" cy="914400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002060"/>
                </a:solidFill>
              </a:rPr>
              <a:t>Начальник УМУ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002060"/>
                </a:solidFill>
              </a:rPr>
              <a:t>профессор А.И. Овод 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31640" y="400706"/>
            <a:ext cx="6473896" cy="1117848"/>
          </a:xfrm>
          <a:prstGeom prst="rect">
            <a:avLst/>
          </a:prstGeom>
        </p:spPr>
        <p:txBody>
          <a:bodyPr vert="horz" anchor="t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cap="none" dirty="0" smtClean="0">
              <a:solidFill>
                <a:srgbClr val="002060"/>
              </a:solidFill>
              <a:effectLst/>
            </a:endParaRPr>
          </a:p>
          <a:p>
            <a:pPr algn="ctr"/>
            <a:r>
              <a:rPr lang="ru-RU" sz="2600" cap="none" dirty="0" smtClean="0">
                <a:solidFill>
                  <a:srgbClr val="002060"/>
                </a:solidFill>
                <a:effectLst/>
                <a:ea typeface="Arial" charset="0"/>
                <a:cs typeface="Arial" charset="0"/>
              </a:rPr>
              <a:t>КУРСКИЙ ГОСУДАРСТВЕННЫЙ МЕДИЦИНСКИЙ УНИВЕРСИТЕТ</a:t>
            </a:r>
            <a:endParaRPr lang="en-US" sz="2600" cap="none" dirty="0" smtClean="0">
              <a:solidFill>
                <a:srgbClr val="002060"/>
              </a:solidFill>
              <a:effectLst/>
              <a:ea typeface="Arial" charset="0"/>
              <a:cs typeface="Arial" charset="0"/>
            </a:endParaRPr>
          </a:p>
          <a:p>
            <a:pPr algn="ctr"/>
            <a:endParaRPr lang="ru-RU" sz="2600" cap="none" dirty="0" smtClean="0">
              <a:solidFill>
                <a:srgbClr val="002060"/>
              </a:solidFill>
              <a:effectLst/>
              <a:ea typeface="Arial" charset="0"/>
              <a:cs typeface="Arial" charset="0"/>
            </a:endParaRPr>
          </a:p>
          <a:p>
            <a:pPr algn="ctr"/>
            <a:r>
              <a:rPr lang="ru-RU" sz="2600" cap="none" dirty="0" smtClean="0">
                <a:solidFill>
                  <a:srgbClr val="002060"/>
                </a:solidFill>
                <a:effectLst/>
                <a:ea typeface="Arial" charset="0"/>
                <a:cs typeface="Arial" charset="0"/>
              </a:rPr>
              <a:t>УЧЕНЫЙ СОВЕТ</a:t>
            </a:r>
            <a:endParaRPr lang="ru-RU" sz="2600" cap="none" dirty="0">
              <a:solidFill>
                <a:srgbClr val="002060"/>
              </a:solidFill>
              <a:effectLst/>
              <a:ea typeface="Arial" charset="0"/>
              <a:cs typeface="Arial" charset="0"/>
            </a:endParaRP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977" y="4725144"/>
            <a:ext cx="2019481" cy="1595390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81" b="13470"/>
          <a:stretch/>
        </p:blipFill>
        <p:spPr>
          <a:xfrm>
            <a:off x="0" y="4425898"/>
            <a:ext cx="3500977" cy="179616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4185792"/>
            <a:ext cx="9144000" cy="240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442" y="485054"/>
            <a:ext cx="1509454" cy="1296145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235212" y="570026"/>
            <a:ext cx="8679039" cy="5686900"/>
            <a:chOff x="213441" y="570026"/>
            <a:chExt cx="8679039" cy="56869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13441" y="570026"/>
              <a:ext cx="7380312" cy="1152128"/>
            </a:xfrm>
            <a:prstGeom prst="roundRect">
              <a:avLst/>
            </a:prstGeom>
            <a:gradFill flip="none" rotWithShape="1">
              <a:gsLst>
                <a:gs pos="0">
                  <a:schemeClr val="accent3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3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3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</a:rPr>
                <a:t>НЕЗАВИСИМАЯ ОЦЕНКА КАЧЕСТВА ОБРАЗОВАНИЯ </a:t>
              </a:r>
              <a:r>
                <a:rPr lang="ru-RU" sz="2800" b="1" dirty="0">
                  <a:solidFill>
                    <a:schemeClr val="tx1"/>
                  </a:solidFill>
                </a:rPr>
                <a:t>направлена на получение </a:t>
              </a:r>
              <a:r>
                <a:rPr lang="ru-RU" sz="2800" b="1" dirty="0" smtClean="0">
                  <a:solidFill>
                    <a:schemeClr val="tx1"/>
                  </a:solidFill>
                </a:rPr>
                <a:t>сведений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32730" y="4149080"/>
              <a:ext cx="3960440" cy="210784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1) независимую оценку качества подготовки обучающихся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716016" y="4149080"/>
              <a:ext cx="4176464" cy="2107846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2) независимую оценку качества условий осуществления образовательной деятельности организациями, осуществляющими образовательную деятельность 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35212" y="2060848"/>
              <a:ext cx="7380312" cy="174026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об </a:t>
              </a:r>
              <a:r>
                <a:rPr lang="ru-RU" sz="2400" b="1" dirty="0">
                  <a:solidFill>
                    <a:schemeClr val="tx1"/>
                  </a:solidFill>
                </a:rPr>
                <a:t>образовательной деятельности, </a:t>
              </a:r>
              <a:endParaRPr lang="ru-RU" sz="2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о </a:t>
              </a:r>
              <a:r>
                <a:rPr lang="ru-RU" sz="2400" b="1" dirty="0">
                  <a:solidFill>
                    <a:schemeClr val="tx1"/>
                  </a:solidFill>
                </a:rPr>
                <a:t>качестве подготовки обучающихся </a:t>
              </a:r>
              <a:endParaRPr lang="ru-RU" sz="2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и </a:t>
              </a:r>
              <a:r>
                <a:rPr lang="ru-RU" sz="2400" b="1" dirty="0">
                  <a:solidFill>
                    <a:schemeClr val="tx1"/>
                  </a:solidFill>
                </a:rPr>
                <a:t>реализации образовательных </a:t>
              </a:r>
              <a:r>
                <a:rPr lang="ru-RU" sz="2400" b="1" dirty="0" smtClean="0">
                  <a:solidFill>
                    <a:schemeClr val="tx1"/>
                  </a:solidFill>
                </a:rPr>
                <a:t>программ</a:t>
              </a:r>
            </a:p>
            <a:p>
              <a:pPr algn="ctr"/>
              <a:r>
                <a:rPr lang="ru-RU" sz="2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2800" b="1" dirty="0">
                  <a:solidFill>
                    <a:schemeClr val="tx1"/>
                  </a:solidFill>
                </a:rPr>
                <a:t>и включает в себя: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2" name="Стрелка вниз 1"/>
            <p:cNvSpPr/>
            <p:nvPr/>
          </p:nvSpPr>
          <p:spPr>
            <a:xfrm>
              <a:off x="3925368" y="1722155"/>
              <a:ext cx="502616" cy="338694"/>
            </a:xfrm>
            <a:prstGeom prst="downArrow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трелка вниз 2"/>
            <p:cNvSpPr/>
            <p:nvPr/>
          </p:nvSpPr>
          <p:spPr>
            <a:xfrm>
              <a:off x="2212950" y="3801108"/>
              <a:ext cx="270818" cy="347972"/>
            </a:xfrm>
            <a:prstGeom prst="downArrow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6228184" y="3801108"/>
              <a:ext cx="270818" cy="347972"/>
            </a:xfrm>
            <a:prstGeom prst="downArrow">
              <a:avLst/>
            </a:prstGeom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Скругленный прямоугольник 22"/>
          <p:cNvSpPr/>
          <p:nvPr/>
        </p:nvSpPr>
        <p:spPr>
          <a:xfrm>
            <a:off x="626188" y="6381328"/>
            <a:ext cx="4176464" cy="3600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ФЗ №273 «Об образовании в РФ»,  статья 95 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0" y="104644"/>
            <a:ext cx="9108463" cy="6615358"/>
            <a:chOff x="0" y="104644"/>
            <a:chExt cx="9108463" cy="661535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0" y="2805997"/>
              <a:ext cx="3141950" cy="1255672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ts val="1800"/>
                </a:lnSpc>
              </a:pPr>
              <a:r>
                <a:rPr lang="ru-RU" sz="2000" dirty="0"/>
                <a:t> </a:t>
              </a:r>
              <a:r>
                <a:rPr lang="ru-RU" sz="2400" b="1" dirty="0" smtClean="0">
                  <a:solidFill>
                    <a:schemeClr val="tx1"/>
                  </a:solidFill>
                </a:rPr>
                <a:t>Основными целями </a:t>
              </a:r>
            </a:p>
            <a:p>
              <a:pPr lvl="0"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chemeClr val="tx1"/>
                  </a:solidFill>
                </a:rPr>
                <a:t>проведения </a:t>
              </a:r>
              <a:r>
                <a:rPr lang="ru-RU" sz="2000" b="1" dirty="0">
                  <a:solidFill>
                    <a:schemeClr val="tx1"/>
                  </a:solidFill>
                </a:rPr>
                <a:t>ВНОКО </a:t>
              </a:r>
              <a:endParaRPr lang="ru-RU" sz="2000" b="1" dirty="0" smtClean="0">
                <a:solidFill>
                  <a:schemeClr val="tx1"/>
                </a:solidFill>
              </a:endParaRPr>
            </a:p>
            <a:p>
              <a:pPr lvl="0"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chemeClr val="tx1"/>
                  </a:solidFill>
                </a:rPr>
                <a:t>в </a:t>
              </a:r>
              <a:r>
                <a:rPr lang="ru-RU" sz="2000" b="1" dirty="0">
                  <a:solidFill>
                    <a:schemeClr val="tx1"/>
                  </a:solidFill>
                </a:rPr>
                <a:t>образовательной организации </a:t>
              </a:r>
              <a:endParaRPr lang="ru-RU" sz="2000" b="1" dirty="0" smtClean="0">
                <a:solidFill>
                  <a:schemeClr val="tx1"/>
                </a:solidFill>
              </a:endParaRPr>
            </a:p>
            <a:p>
              <a:pPr lvl="0" algn="ctr">
                <a:lnSpc>
                  <a:spcPts val="1800"/>
                </a:lnSpc>
              </a:pPr>
              <a:r>
                <a:rPr lang="ru-RU" sz="2000" b="1" dirty="0" smtClean="0">
                  <a:solidFill>
                    <a:schemeClr val="tx1"/>
                  </a:solidFill>
                </a:rPr>
                <a:t>являются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3401074" y="104644"/>
              <a:ext cx="5707389" cy="6615358"/>
              <a:chOff x="3501282" y="-8090"/>
              <a:chExt cx="5707389" cy="6615358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3736063" y="-8090"/>
                <a:ext cx="5472608" cy="904746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 smtClean="0">
                    <a:solidFill>
                      <a:srgbClr val="FF0000"/>
                    </a:solidFill>
                  </a:rPr>
                  <a:t>1.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b="1" dirty="0" smtClean="0">
                    <a:solidFill>
                      <a:schemeClr val="tx1"/>
                    </a:solidFill>
                  </a:rPr>
                  <a:t>Формирование максимально объективной оценки качества подготовки обучающихся по результатам освоения образовательных программ;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754604" y="986425"/>
                <a:ext cx="5454067" cy="82768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2.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</a:t>
                </a:r>
                <a:r>
                  <a:rPr lang="ru-RU" b="1" dirty="0">
                    <a:solidFill>
                      <a:schemeClr val="tx1"/>
                    </a:solidFill>
                  </a:rPr>
                  <a:t>Совершенствование структуры и актуализация содержания образовательных программ, реализуемых в образовательной организации;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3802277" y="5928708"/>
                <a:ext cx="5406393" cy="67856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7.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</a:t>
                </a:r>
                <a:r>
                  <a:rPr lang="ru-RU" b="1" dirty="0">
                    <a:solidFill>
                      <a:schemeClr val="tx1"/>
                    </a:solidFill>
                  </a:rPr>
                  <a:t>Противодействие коррупционным проявлениям в ходе реализации образовательного процесса.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3754604" y="1901791"/>
                <a:ext cx="5454067" cy="788392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3.</a:t>
                </a:r>
                <a:r>
                  <a:rPr lang="ru-RU" sz="2000" b="1" dirty="0">
                    <a:solidFill>
                      <a:schemeClr val="tx1"/>
                    </a:solidFill>
                  </a:rPr>
                  <a:t> </a:t>
                </a:r>
                <a:r>
                  <a:rPr lang="ru-RU" b="1" dirty="0">
                    <a:solidFill>
                      <a:schemeClr val="tx1"/>
                    </a:solidFill>
                  </a:rPr>
                  <a:t>Совершенствование ресурсного обеспечения образовательного процесса в образовательной организации;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802277" y="4798571"/>
                <a:ext cx="5406393" cy="104861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6. </a:t>
                </a:r>
                <a:r>
                  <a:rPr lang="ru-RU" b="1" dirty="0">
                    <a:solidFill>
                      <a:schemeClr val="tx1"/>
                    </a:solidFill>
                  </a:rPr>
                  <a:t>Усиление взаимодействия образовательной организации с профильными предприятиями и организациями по вопросам совершенствования образовательного процесса;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3799596" y="3961727"/>
                <a:ext cx="5409075" cy="736635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5.</a:t>
                </a:r>
                <a:r>
                  <a:rPr lang="ru-RU" b="1" dirty="0">
                    <a:solidFill>
                      <a:schemeClr val="tx1"/>
                    </a:solidFill>
                  </a:rPr>
                  <a:t> Повышение мотивации обучающихся к успешному освоению образовательных программ;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3799596" y="2768269"/>
                <a:ext cx="5409075" cy="1093522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000" b="1" dirty="0">
                    <a:solidFill>
                      <a:srgbClr val="FF0000"/>
                    </a:solidFill>
                  </a:rPr>
                  <a:t>4.</a:t>
                </a:r>
                <a:r>
                  <a:rPr lang="ru-RU" b="1" dirty="0">
                    <a:solidFill>
                      <a:schemeClr val="tx1"/>
                    </a:solidFill>
                  </a:rPr>
                  <a:t> Повышение компетентности и уровня квалификации педагогических работников образовательной организации, участвующих в реализации образовательных программ;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3501282" y="444283"/>
                <a:ext cx="0" cy="58237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>
                <a:endCxn id="6" idx="1"/>
              </p:cNvCxnSpPr>
              <p:nvPr/>
            </p:nvCxnSpPr>
            <p:spPr>
              <a:xfrm>
                <a:off x="3501282" y="444283"/>
                <a:ext cx="234781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>
                <a:endCxn id="7" idx="1"/>
              </p:cNvCxnSpPr>
              <p:nvPr/>
            </p:nvCxnSpPr>
            <p:spPr>
              <a:xfrm>
                <a:off x="3501282" y="1400267"/>
                <a:ext cx="25332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>
                <a:endCxn id="9" idx="1"/>
              </p:cNvCxnSpPr>
              <p:nvPr/>
            </p:nvCxnSpPr>
            <p:spPr>
              <a:xfrm>
                <a:off x="3501282" y="2295987"/>
                <a:ext cx="25332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>
                <a:endCxn id="12" idx="1"/>
              </p:cNvCxnSpPr>
              <p:nvPr/>
            </p:nvCxnSpPr>
            <p:spPr>
              <a:xfrm>
                <a:off x="3501282" y="3309111"/>
                <a:ext cx="298314" cy="591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 стрелкой 30"/>
              <p:cNvCxnSpPr>
                <a:endCxn id="11" idx="1"/>
              </p:cNvCxnSpPr>
              <p:nvPr/>
            </p:nvCxnSpPr>
            <p:spPr>
              <a:xfrm>
                <a:off x="3501282" y="4330045"/>
                <a:ext cx="29831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>
                <a:endCxn id="10" idx="1"/>
              </p:cNvCxnSpPr>
              <p:nvPr/>
            </p:nvCxnSpPr>
            <p:spPr>
              <a:xfrm>
                <a:off x="3501282" y="5322878"/>
                <a:ext cx="30099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>
                <a:off x="3501282" y="6255462"/>
                <a:ext cx="30099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Стрелка вправо 38"/>
            <p:cNvSpPr/>
            <p:nvPr/>
          </p:nvSpPr>
          <p:spPr>
            <a:xfrm>
              <a:off x="3141950" y="3216246"/>
              <a:ext cx="237328" cy="444762"/>
            </a:xfrm>
            <a:prstGeom prst="rightArrow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4835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50571" y="476672"/>
            <a:ext cx="8972975" cy="6195751"/>
            <a:chOff x="467" y="476672"/>
            <a:chExt cx="8972975" cy="619575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7" y="2712002"/>
              <a:ext cx="4211494" cy="1484962"/>
            </a:xfrm>
            <a:prstGeom prst="roundRect">
              <a:avLst/>
            </a:prstGeom>
            <a:gradFill flip="none" rotWithShape="1">
              <a:gsLst>
                <a:gs pos="0">
                  <a:srgbClr val="CCFFCC">
                    <a:shade val="30000"/>
                    <a:satMod val="115000"/>
                  </a:srgbClr>
                </a:gs>
                <a:gs pos="50000">
                  <a:srgbClr val="CCFFCC">
                    <a:shade val="67500"/>
                    <a:satMod val="115000"/>
                  </a:srgbClr>
                </a:gs>
                <a:gs pos="100000">
                  <a:srgbClr val="CCFFCC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ts val="2300"/>
                </a:lnSpc>
              </a:pPr>
              <a:r>
                <a:rPr lang="ru-RU" sz="3200" b="1" dirty="0" smtClean="0">
                  <a:solidFill>
                    <a:schemeClr val="tx1"/>
                  </a:solidFill>
                </a:rPr>
                <a:t>Основными</a:t>
              </a:r>
            </a:p>
            <a:p>
              <a:pPr lvl="0" algn="ctr">
                <a:lnSpc>
                  <a:spcPts val="2300"/>
                </a:lnSpc>
              </a:pPr>
              <a:r>
                <a:rPr lang="ru-RU" sz="2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2800" b="1" dirty="0">
                  <a:solidFill>
                    <a:schemeClr val="tx1"/>
                  </a:solidFill>
                </a:rPr>
                <a:t>компонентами ВНОКО, используемыми КГМУ, </a:t>
              </a:r>
              <a:r>
                <a:rPr lang="ru-RU" sz="3200" b="1" dirty="0">
                  <a:solidFill>
                    <a:schemeClr val="tx1"/>
                  </a:solidFill>
                </a:rPr>
                <a:t>являются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752548" y="476672"/>
              <a:ext cx="4176464" cy="904746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1</a:t>
              </a:r>
              <a:r>
                <a:rPr lang="ru-RU" sz="2000" b="1" dirty="0">
                  <a:solidFill>
                    <a:schemeClr val="tx1"/>
                  </a:solidFill>
                </a:rPr>
                <a:t>) оценка качества основных образовательных программ;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753613" y="1562152"/>
              <a:ext cx="4147798" cy="904746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2) организация и проведения ВНОКО подготовки обучающихся;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780753" y="2713572"/>
              <a:ext cx="4120658" cy="1467693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3</a:t>
              </a:r>
              <a:r>
                <a:rPr lang="ru-RU" sz="2000" b="1" dirty="0">
                  <a:solidFill>
                    <a:schemeClr val="tx1"/>
                  </a:solidFill>
                </a:rPr>
                <a:t>) организация и проведения ВНОКО работы профессорско-преподавательского состава университета;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808354" y="4437112"/>
              <a:ext cx="4133584" cy="1215462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4) организация и проведения ВНОКО материально-технического обеспечения;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4852784" y="5815202"/>
              <a:ext cx="4120658" cy="857221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5) актуализация локальных актов университета, процедур ВНОКО.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427984" y="1002632"/>
              <a:ext cx="72008" cy="524118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4425406" y="1002632"/>
              <a:ext cx="2885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endCxn id="23" idx="1"/>
            </p:cNvCxnSpPr>
            <p:nvPr/>
          </p:nvCxnSpPr>
          <p:spPr>
            <a:xfrm>
              <a:off x="4463988" y="2014525"/>
              <a:ext cx="28962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499992" y="3447418"/>
              <a:ext cx="280761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499992" y="5157192"/>
              <a:ext cx="30836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28" idx="1"/>
            </p:cNvCxnSpPr>
            <p:nvPr/>
          </p:nvCxnSpPr>
          <p:spPr>
            <a:xfrm>
              <a:off x="4499992" y="6243812"/>
              <a:ext cx="352792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Стрелка вправо 26"/>
            <p:cNvSpPr/>
            <p:nvPr/>
          </p:nvSpPr>
          <p:spPr>
            <a:xfrm>
              <a:off x="4211961" y="3329223"/>
              <a:ext cx="288031" cy="26820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4907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76114" y="102678"/>
            <a:ext cx="8930950" cy="6434026"/>
            <a:chOff x="176114" y="102678"/>
            <a:chExt cx="8930950" cy="643402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899592" y="102678"/>
              <a:ext cx="7632848" cy="108012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tx1"/>
                  </a:solidFill>
                </a:rPr>
                <a:t>Основной элемент 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ВНОКО</a:t>
              </a: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 </a:t>
              </a:r>
              <a:r>
                <a:rPr lang="ru-RU" sz="2000" b="1" dirty="0">
                  <a:solidFill>
                    <a:schemeClr val="tx1"/>
                  </a:solidFill>
                </a:rPr>
                <a:t>«Организация и проведения ВНОК подготовки обучающихся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»</a:t>
              </a: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 </a:t>
              </a:r>
              <a:r>
                <a:rPr lang="ru-RU" sz="2000" b="1" dirty="0">
                  <a:solidFill>
                    <a:schemeClr val="tx1"/>
                  </a:solidFill>
                </a:rPr>
                <a:t>включает в себя следующие процедуры: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6114" y="1535730"/>
              <a:ext cx="4392488" cy="50896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 smtClean="0">
                  <a:solidFill>
                    <a:schemeClr val="tx1"/>
                  </a:solidFill>
                </a:rPr>
                <a:t>оценка </a:t>
              </a:r>
              <a:r>
                <a:rPr lang="ru-RU" b="1" dirty="0">
                  <a:solidFill>
                    <a:schemeClr val="tx1"/>
                  </a:solidFill>
                </a:rPr>
                <a:t>текущего контроля </a:t>
              </a:r>
              <a:r>
                <a:rPr lang="ru-RU" b="1" dirty="0" smtClean="0">
                  <a:solidFill>
                    <a:schemeClr val="tx1"/>
                  </a:solidFill>
                </a:rPr>
                <a:t>успеваемости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15517" y="2433043"/>
              <a:ext cx="4428112" cy="5760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 smtClean="0">
                  <a:solidFill>
                    <a:schemeClr val="tx1"/>
                  </a:solidFill>
                </a:rPr>
                <a:t>проведение </a:t>
              </a:r>
              <a:r>
                <a:rPr lang="ru-RU" b="1" dirty="0">
                  <a:solidFill>
                    <a:schemeClr val="tx1"/>
                  </a:solidFill>
                </a:rPr>
                <a:t>промежуточной аттестации </a:t>
              </a:r>
              <a:r>
                <a:rPr lang="ru-RU" b="1" dirty="0" smtClean="0">
                  <a:solidFill>
                    <a:schemeClr val="tx1"/>
                  </a:solidFill>
                </a:rPr>
                <a:t>обучающихся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984143" y="2744740"/>
              <a:ext cx="4104456" cy="81432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проведение и участие в олимпиадах, конкурсах по </a:t>
              </a:r>
              <a:r>
                <a:rPr lang="ru-RU" b="1" dirty="0" smtClean="0">
                  <a:solidFill>
                    <a:schemeClr val="tx1"/>
                  </a:solidFill>
                </a:rPr>
                <a:t>дисциплинам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15134" y="3290050"/>
              <a:ext cx="4428113" cy="164793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осуществление промежуточной аттестации обучающихся по итогам выполнения плановых и внеплановых курсовых, дипломных и выпускных квалификационных </a:t>
              </a:r>
              <a:r>
                <a:rPr lang="ru-RU" b="1" dirty="0" smtClean="0">
                  <a:solidFill>
                    <a:schemeClr val="tx1"/>
                  </a:solidFill>
                </a:rPr>
                <a:t>работ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002608" y="1534346"/>
              <a:ext cx="4104456" cy="104861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проведение контроля </a:t>
              </a:r>
              <a:r>
                <a:rPr lang="ru-RU" b="1" dirty="0" err="1">
                  <a:solidFill>
                    <a:schemeClr val="tx1"/>
                  </a:solidFill>
                </a:rPr>
                <a:t>сформированности</a:t>
              </a:r>
              <a:r>
                <a:rPr lang="ru-RU" b="1" dirty="0">
                  <a:solidFill>
                    <a:schemeClr val="tx1"/>
                  </a:solidFill>
                </a:rPr>
                <a:t> результатов обучения по ранее изученным </a:t>
              </a:r>
              <a:r>
                <a:rPr lang="ru-RU" b="1" dirty="0" smtClean="0">
                  <a:solidFill>
                    <a:schemeClr val="tx1"/>
                  </a:solidFill>
                </a:rPr>
                <a:t>дисциплинам 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15516" y="5800069"/>
              <a:ext cx="4427731" cy="73663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проведение входного контроля в начале изучения </a:t>
              </a:r>
              <a:r>
                <a:rPr lang="ru-RU" b="1" dirty="0" smtClean="0">
                  <a:solidFill>
                    <a:schemeClr val="tx1"/>
                  </a:solidFill>
                </a:rPr>
                <a:t>дисциплин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51521" y="5098363"/>
              <a:ext cx="4392108" cy="54084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участие обучающихся в проектной </a:t>
              </a:r>
              <a:r>
                <a:rPr lang="ru-RU" b="1" dirty="0" smtClean="0">
                  <a:solidFill>
                    <a:schemeClr val="tx1"/>
                  </a:solidFill>
                </a:rPr>
                <a:t>деятельности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4953794" y="3815480"/>
              <a:ext cx="4104456" cy="84333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подготовка портфолио учебных и </a:t>
              </a:r>
              <a:r>
                <a:rPr lang="ru-RU" b="1" dirty="0" err="1">
                  <a:solidFill>
                    <a:schemeClr val="tx1"/>
                  </a:solidFill>
                </a:rPr>
                <a:t>внеучебных</a:t>
              </a:r>
              <a:r>
                <a:rPr lang="ru-RU" b="1" dirty="0">
                  <a:solidFill>
                    <a:schemeClr val="tx1"/>
                  </a:solidFill>
                </a:rPr>
                <a:t> достижений </a:t>
              </a:r>
              <a:r>
                <a:rPr lang="ru-RU" b="1" dirty="0" smtClean="0">
                  <a:solidFill>
                    <a:schemeClr val="tx1"/>
                  </a:solidFill>
                </a:rPr>
                <a:t>обучающихся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4976431" y="4828515"/>
              <a:ext cx="4104456" cy="88012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оценка результатов государственной итоговой </a:t>
              </a:r>
              <a:r>
                <a:rPr lang="ru-RU" b="1" dirty="0" smtClean="0">
                  <a:solidFill>
                    <a:schemeClr val="tx1"/>
                  </a:solidFill>
                </a:rPr>
                <a:t>аттестации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4976431" y="5858144"/>
              <a:ext cx="4104456" cy="67856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ru-RU" b="1" dirty="0">
                  <a:solidFill>
                    <a:schemeClr val="tx1"/>
                  </a:solidFill>
                </a:rPr>
                <a:t>проведение первичной аккредитации выпускников и т.д.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4568602" y="1196752"/>
              <a:ext cx="371824" cy="383162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8002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6</a:t>
            </a:fld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50571" y="476672"/>
            <a:ext cx="8972975" cy="6195751"/>
            <a:chOff x="467" y="476672"/>
            <a:chExt cx="8972975" cy="619575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67" y="2712002"/>
              <a:ext cx="4211494" cy="1484962"/>
            </a:xfrm>
            <a:prstGeom prst="roundRect">
              <a:avLst/>
            </a:prstGeom>
            <a:gradFill flip="none" rotWithShape="1">
              <a:gsLst>
                <a:gs pos="0">
                  <a:srgbClr val="CCFFCC">
                    <a:shade val="30000"/>
                    <a:satMod val="115000"/>
                  </a:srgbClr>
                </a:gs>
                <a:gs pos="50000">
                  <a:srgbClr val="CCFFCC">
                    <a:shade val="67500"/>
                    <a:satMod val="115000"/>
                  </a:srgbClr>
                </a:gs>
                <a:gs pos="100000">
                  <a:srgbClr val="CCFFCC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ts val="2300"/>
                </a:lnSpc>
              </a:pPr>
              <a:r>
                <a:rPr lang="ru-RU" sz="3200" b="1" dirty="0" smtClean="0">
                  <a:solidFill>
                    <a:schemeClr val="tx1"/>
                  </a:solidFill>
                </a:rPr>
                <a:t>Основными</a:t>
              </a:r>
            </a:p>
            <a:p>
              <a:pPr lvl="0" algn="ctr">
                <a:lnSpc>
                  <a:spcPts val="2300"/>
                </a:lnSpc>
              </a:pPr>
              <a:r>
                <a:rPr lang="ru-RU" sz="2800" b="1" dirty="0" smtClean="0">
                  <a:solidFill>
                    <a:schemeClr val="tx1"/>
                  </a:solidFill>
                </a:rPr>
                <a:t> </a:t>
              </a:r>
              <a:r>
                <a:rPr lang="ru-RU" sz="2800" b="1" dirty="0">
                  <a:solidFill>
                    <a:schemeClr val="tx1"/>
                  </a:solidFill>
                </a:rPr>
                <a:t>компонентами ВНОКО, используемыми КГМУ, </a:t>
              </a:r>
              <a:r>
                <a:rPr lang="ru-RU" sz="3200" b="1" dirty="0">
                  <a:solidFill>
                    <a:schemeClr val="tx1"/>
                  </a:solidFill>
                </a:rPr>
                <a:t>являются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752548" y="476672"/>
              <a:ext cx="4176464" cy="904746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1</a:t>
              </a:r>
              <a:r>
                <a:rPr lang="ru-RU" sz="2000" b="1" dirty="0">
                  <a:solidFill>
                    <a:schemeClr val="tx1"/>
                  </a:solidFill>
                </a:rPr>
                <a:t>) оценка качества основных образовательных программ;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753613" y="1562152"/>
              <a:ext cx="4147798" cy="904746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2) организация и проведения ВНОКО подготовки обучающихся;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780753" y="2713572"/>
              <a:ext cx="4120658" cy="1467693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3</a:t>
              </a:r>
              <a:r>
                <a:rPr lang="ru-RU" sz="2000" b="1" dirty="0">
                  <a:solidFill>
                    <a:schemeClr val="tx1"/>
                  </a:solidFill>
                </a:rPr>
                <a:t>) организация и проведения ВНОКО работы профессорско-преподавательского состава университета;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808354" y="4437112"/>
              <a:ext cx="4133584" cy="1215462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4) организация и проведения ВНОКО материально-технического обеспечения;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4852784" y="5815202"/>
              <a:ext cx="4120658" cy="857221"/>
            </a:xfrm>
            <a:prstGeom prst="round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</a:rPr>
                <a:t>5) актуализация локальных актов университета, процедур ВНОКО.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427984" y="1002632"/>
              <a:ext cx="72008" cy="524118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4425406" y="1002632"/>
              <a:ext cx="28856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endCxn id="23" idx="1"/>
            </p:cNvCxnSpPr>
            <p:nvPr/>
          </p:nvCxnSpPr>
          <p:spPr>
            <a:xfrm>
              <a:off x="4463988" y="2014525"/>
              <a:ext cx="28962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499992" y="3447418"/>
              <a:ext cx="280761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499992" y="5157192"/>
              <a:ext cx="30836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endCxn id="28" idx="1"/>
            </p:cNvCxnSpPr>
            <p:nvPr/>
          </p:nvCxnSpPr>
          <p:spPr>
            <a:xfrm>
              <a:off x="4499992" y="6243812"/>
              <a:ext cx="352792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Стрелка вправо 26"/>
            <p:cNvSpPr/>
            <p:nvPr/>
          </p:nvSpPr>
          <p:spPr>
            <a:xfrm>
              <a:off x="4211961" y="3329223"/>
              <a:ext cx="288031" cy="26820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4614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60647"/>
            <a:ext cx="8208912" cy="504057"/>
          </a:xfrm>
          <a:prstGeom prst="round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23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Основные направления совершенствования  ВНОКО в  КГМУ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980728"/>
            <a:ext cx="9036496" cy="54726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23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1. В состав комиссий для проведения промежуточной аттестации включать ППС,  не проводивших занятия,  представителей организаций и предприятий,  соответствующих образовательной программе. 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lnSpc>
                <a:spcPts val="23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2</a:t>
            </a:r>
            <a:r>
              <a:rPr lang="ru-RU" sz="1600" dirty="0">
                <a:solidFill>
                  <a:schemeClr val="tx1"/>
                </a:solidFill>
              </a:rPr>
              <a:t>. В состав комиссий для проведения промежуточной аттестации включать </a:t>
            </a:r>
            <a:r>
              <a:rPr lang="ru-RU" sz="1600" dirty="0" smtClean="0">
                <a:solidFill>
                  <a:schemeClr val="tx1"/>
                </a:solidFill>
              </a:rPr>
              <a:t>представителей </a:t>
            </a:r>
            <a:r>
              <a:rPr lang="ru-RU" sz="1600" dirty="0">
                <a:solidFill>
                  <a:schemeClr val="tx1"/>
                </a:solidFill>
              </a:rPr>
              <a:t>организаций и предприятий, </a:t>
            </a:r>
            <a:r>
              <a:rPr lang="ru-RU" sz="1600" dirty="0" smtClean="0">
                <a:solidFill>
                  <a:schemeClr val="tx1"/>
                </a:solidFill>
              </a:rPr>
              <a:t>на базе которых проводилась практика, проведение аттестаций непосредственно на базе,  рецензирование оценочных материалов </a:t>
            </a:r>
            <a:r>
              <a:rPr lang="ru-RU" sz="1600" dirty="0">
                <a:solidFill>
                  <a:schemeClr val="tx1"/>
                </a:solidFill>
              </a:rPr>
              <a:t>представителями организаций и </a:t>
            </a:r>
            <a:r>
              <a:rPr lang="ru-RU" sz="1600" dirty="0" smtClean="0">
                <a:solidFill>
                  <a:schemeClr val="tx1"/>
                </a:solidFill>
              </a:rPr>
              <a:t>предприятий соответствующих образовательной программе. </a:t>
            </a:r>
          </a:p>
          <a:p>
            <a:pPr lvl="0">
              <a:lnSpc>
                <a:spcPts val="23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3.  Защита курсовых,  дипломных – 1) </a:t>
            </a:r>
            <a:r>
              <a:rPr lang="ru-RU" sz="1600" dirty="0" err="1" smtClean="0">
                <a:solidFill>
                  <a:schemeClr val="tx1"/>
                </a:solidFill>
              </a:rPr>
              <a:t>антиплагиат</a:t>
            </a:r>
            <a:r>
              <a:rPr lang="ru-RU" sz="1600" dirty="0" smtClean="0">
                <a:solidFill>
                  <a:schemeClr val="tx1"/>
                </a:solidFill>
              </a:rPr>
              <a:t>,  2) представители работодателей,  3) публичность,  4) рецензирование студентами старших курсов у студентов младших курсов.</a:t>
            </a:r>
          </a:p>
          <a:p>
            <a:pPr lvl="0">
              <a:lnSpc>
                <a:spcPts val="23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4. Осуществление ВНОК работы ППС в рамках проведения курсов педагогического мастерства.</a:t>
            </a:r>
          </a:p>
          <a:p>
            <a:pPr lvl="0">
              <a:lnSpc>
                <a:spcPts val="23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5. Наличие СП,  отвечающих  за организацию  ВНОКО в университете.</a:t>
            </a:r>
          </a:p>
          <a:p>
            <a:pPr lvl="0">
              <a:lnSpc>
                <a:spcPts val="23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6. Локальное нормативное обеспечение университета,  регламентирующее процедуры ВНОКО.</a:t>
            </a:r>
          </a:p>
          <a:p>
            <a:pPr lvl="0">
              <a:lnSpc>
                <a:spcPts val="23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7. Организация ВНОКО в рамках  проведения контроля наличия у обучающихся форсированности результатов обучения по ранее изученным дисциплинам.  Установление минимального периода времени с момента проведения промежуточной аттестации по дисциплине до проведения контроля  наличия у обучающихся сформированных  результатов обучения по соответствующей дисциплине.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7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0B9A-ABCF-4F59-9B00-6072642715C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260648"/>
            <a:ext cx="7704856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itchFamily="18" charset="0"/>
              </a:rPr>
              <a:t>Благодарю </a:t>
            </a:r>
            <a:br>
              <a:rPr lang="ru-RU" sz="4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itchFamily="18" charset="0"/>
              </a:rPr>
            </a:br>
            <a:r>
              <a:rPr lang="ru-RU" sz="4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itchFamily="18" charset="0"/>
              </a:rPr>
              <a:t>за </a:t>
            </a:r>
            <a:r>
              <a:rPr lang="ru-RU" sz="4400" spc="-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itchFamily="18" charset="0"/>
              </a:rPr>
              <a:t>внимание</a:t>
            </a:r>
            <a:r>
              <a:rPr lang="ru-RU" sz="4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+mj-lt"/>
                <a:cs typeface="Times New Roman" pitchFamily="18" charset="0"/>
              </a:rPr>
              <a:t>!</a:t>
            </a:r>
            <a:endParaRPr lang="ru-RU" sz="2000" dirty="0">
              <a:latin typeface="+mj-lt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466" y="149973"/>
            <a:ext cx="1766324" cy="1395396"/>
          </a:xfrm>
          <a:prstGeom prst="rect">
            <a:avLst/>
          </a:prstGeom>
        </p:spPr>
      </p:pic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68290"/>
            <a:ext cx="5637014" cy="4230404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7e07f67aa4938be31885e35b5764ee68755a51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11996</TotalTime>
  <Words>582</Words>
  <Application>Microsoft Office PowerPoint</Application>
  <PresentationFormat>Экран (4:3)</PresentationFormat>
  <Paragraphs>72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СОВЕРШЕНСТВОВАНИЕ МЕХАНИЗМОВ ВНУТРЕННЕЙ НЕЗАВИСИМОЙ ОЦЕНКИ КАЧЕСТВА ОБРАЗОВАНИЯ В ДЕЯТЕЛЬНОСТИ УНИВЕРСИТЕТА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Vassili</dc:creator>
  <cp:lastModifiedBy>user</cp:lastModifiedBy>
  <cp:revision>839</cp:revision>
  <cp:lastPrinted>2018-12-17T13:19:36Z</cp:lastPrinted>
  <dcterms:created xsi:type="dcterms:W3CDTF">2009-05-03T08:04:19Z</dcterms:created>
  <dcterms:modified xsi:type="dcterms:W3CDTF">2019-03-05T09:35:52Z</dcterms:modified>
</cp:coreProperties>
</file>